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21"/>
  </p:notesMasterIdLst>
  <p:sldIdLst>
    <p:sldId id="256" r:id="rId2"/>
    <p:sldId id="257" r:id="rId3"/>
    <p:sldId id="258" r:id="rId4"/>
    <p:sldId id="261" r:id="rId5"/>
    <p:sldId id="283" r:id="rId6"/>
    <p:sldId id="284" r:id="rId7"/>
    <p:sldId id="285" r:id="rId8"/>
    <p:sldId id="286" r:id="rId9"/>
    <p:sldId id="294" r:id="rId10"/>
    <p:sldId id="295" r:id="rId11"/>
    <p:sldId id="297" r:id="rId12"/>
    <p:sldId id="287" r:id="rId13"/>
    <p:sldId id="288" r:id="rId14"/>
    <p:sldId id="289" r:id="rId15"/>
    <p:sldId id="293" r:id="rId16"/>
    <p:sldId id="290" r:id="rId17"/>
    <p:sldId id="291" r:id="rId18"/>
    <p:sldId id="292" r:id="rId19"/>
    <p:sldId id="296" r:id="rId20"/>
  </p:sldIdLst>
  <p:sldSz cx="9144000" cy="6858000" type="screen4x3"/>
  <p:notesSz cx="6858000" cy="9144000"/>
  <p:embeddedFontLst>
    <p:embeddedFont>
      <p:font typeface="Raleway" charset="0"/>
      <p:regular r:id="rId22"/>
      <p:bold r:id="rId23"/>
      <p:italic r:id="rId24"/>
      <p:boldItalic r:id="rId25"/>
    </p:embeddedFont>
    <p:embeddedFont>
      <p:font typeface="Merriweather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8122A"/>
    <a:srgbClr val="F5F1E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D0294B7D-5864-44A1-8220-C2CDCFF92098}">
  <a:tblStyle styleId="{D0294B7D-5864-44A1-8220-C2CDCFF92098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17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8C4264-D636-49B2-AA23-74C7B36FCA1C}" type="doc">
      <dgm:prSet loTypeId="urn:microsoft.com/office/officeart/2005/8/layout/default#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pt-PT"/>
        </a:p>
      </dgm:t>
    </dgm:pt>
    <dgm:pt modelId="{C5B34D54-0051-48F8-A222-880BF937B008}">
      <dgm:prSet phldrT="[Texto]" custT="1"/>
      <dgm:spPr>
        <a:solidFill>
          <a:srgbClr val="F5F1E0"/>
        </a:solidFill>
        <a:ln w="28575"/>
        <a:effectLst>
          <a:outerShdw blurRad="165100" dir="18900000" sy="23000" kx="-1200000" algn="bl" rotWithShape="0">
            <a:prstClr val="black">
              <a:alpha val="18000"/>
            </a:prst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pt-PT" sz="2300" dirty="0" smtClean="0">
              <a:solidFill>
                <a:srgbClr val="A8122A"/>
              </a:solidFill>
            </a:rPr>
            <a:t>Religião Protestante</a:t>
          </a:r>
        </a:p>
        <a:p>
          <a:r>
            <a:rPr lang="pt-PT" sz="2300" dirty="0" smtClean="0">
              <a:solidFill>
                <a:schemeClr val="tx1"/>
              </a:solidFill>
            </a:rPr>
            <a:t>65%</a:t>
          </a:r>
        </a:p>
        <a:p>
          <a:r>
            <a:rPr lang="pt-PT" sz="2300" dirty="0" smtClean="0">
              <a:solidFill>
                <a:schemeClr val="tx1"/>
              </a:solidFill>
            </a:rPr>
            <a:t>Ingleses + Irlandeses Unionistas</a:t>
          </a:r>
        </a:p>
      </dgm:t>
    </dgm:pt>
    <dgm:pt modelId="{CFAACE22-43D1-4FB9-AB37-D1F40F57DE06}" type="parTrans" cxnId="{AC13CCC3-541A-45C9-A74B-17571B0448BF}">
      <dgm:prSet/>
      <dgm:spPr/>
      <dgm:t>
        <a:bodyPr/>
        <a:lstStyle/>
        <a:p>
          <a:endParaRPr lang="pt-PT"/>
        </a:p>
      </dgm:t>
    </dgm:pt>
    <dgm:pt modelId="{02E3B983-8752-4DF8-8D18-FFD339B85894}" type="sibTrans" cxnId="{AC13CCC3-541A-45C9-A74B-17571B0448BF}">
      <dgm:prSet/>
      <dgm:spPr/>
      <dgm:t>
        <a:bodyPr/>
        <a:lstStyle/>
        <a:p>
          <a:endParaRPr lang="pt-PT"/>
        </a:p>
      </dgm:t>
    </dgm:pt>
    <dgm:pt modelId="{E6157A5A-8438-435B-9522-ACC303F82F51}">
      <dgm:prSet phldrT="[Texto]" custT="1"/>
      <dgm:spPr>
        <a:solidFill>
          <a:srgbClr val="F5F1E0"/>
        </a:solidFill>
        <a:ln w="28575"/>
        <a:effectLst>
          <a:outerShdw blurRad="165100" dir="18900000" sy="23000" kx="-1200000" algn="bl" rotWithShape="0">
            <a:prstClr val="black">
              <a:alpha val="18000"/>
            </a:prst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pt-PT" sz="2300" dirty="0" smtClean="0">
              <a:solidFill>
                <a:srgbClr val="A8122A"/>
              </a:solidFill>
            </a:rPr>
            <a:t>Religião Católica</a:t>
          </a:r>
        </a:p>
        <a:p>
          <a:r>
            <a:rPr lang="pt-PT" sz="2300" dirty="0" smtClean="0">
              <a:solidFill>
                <a:schemeClr val="tx1"/>
              </a:solidFill>
            </a:rPr>
            <a:t>35%</a:t>
          </a:r>
        </a:p>
        <a:p>
          <a:r>
            <a:rPr lang="pt-PT" sz="2300" dirty="0" smtClean="0">
              <a:solidFill>
                <a:schemeClr val="tx1"/>
              </a:solidFill>
            </a:rPr>
            <a:t>Irlandeses</a:t>
          </a:r>
        </a:p>
        <a:p>
          <a:r>
            <a:rPr lang="pt-PT" sz="2300" dirty="0" smtClean="0">
              <a:solidFill>
                <a:schemeClr val="tx1"/>
              </a:solidFill>
            </a:rPr>
            <a:t>Nacionalistas</a:t>
          </a:r>
          <a:endParaRPr lang="pt-PT" sz="2300" dirty="0">
            <a:solidFill>
              <a:schemeClr val="tx1"/>
            </a:solidFill>
          </a:endParaRPr>
        </a:p>
      </dgm:t>
    </dgm:pt>
    <dgm:pt modelId="{647ED484-0A4E-443A-9150-B64181BC7276}" type="sibTrans" cxnId="{1C689754-1475-43A6-8EB0-6F20431F2AA7}">
      <dgm:prSet/>
      <dgm:spPr/>
      <dgm:t>
        <a:bodyPr/>
        <a:lstStyle/>
        <a:p>
          <a:endParaRPr lang="pt-PT"/>
        </a:p>
      </dgm:t>
    </dgm:pt>
    <dgm:pt modelId="{C87EB909-5BFF-4A30-AC8D-39FEC004FA8E}" type="parTrans" cxnId="{1C689754-1475-43A6-8EB0-6F20431F2AA7}">
      <dgm:prSet/>
      <dgm:spPr/>
      <dgm:t>
        <a:bodyPr/>
        <a:lstStyle/>
        <a:p>
          <a:endParaRPr lang="pt-PT"/>
        </a:p>
      </dgm:t>
    </dgm:pt>
    <dgm:pt modelId="{A6477DEC-8C7A-4E74-9C79-1A08AE36ABC7}" type="pres">
      <dgm:prSet presAssocID="{488C4264-D636-49B2-AA23-74C7B36FCA1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467B6826-3117-40F2-BD93-D50BB8F478BF}" type="pres">
      <dgm:prSet presAssocID="{C5B34D54-0051-48F8-A222-880BF937B008}" presName="node" presStyleLbl="node1" presStyleIdx="0" presStyleCnt="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pt-PT"/>
        </a:p>
      </dgm:t>
    </dgm:pt>
    <dgm:pt modelId="{064FB4BA-8831-478A-A582-D4FED1194702}" type="pres">
      <dgm:prSet presAssocID="{02E3B983-8752-4DF8-8D18-FFD339B85894}" presName="sibTrans" presStyleCnt="0"/>
      <dgm:spPr/>
    </dgm:pt>
    <dgm:pt modelId="{EB73CC78-C016-436E-B4F7-7237F841ABD7}" type="pres">
      <dgm:prSet presAssocID="{E6157A5A-8438-435B-9522-ACC303F82F51}" presName="node" presStyleLbl="node1" presStyleIdx="1" presStyleCnt="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pt-PT"/>
        </a:p>
      </dgm:t>
    </dgm:pt>
  </dgm:ptLst>
  <dgm:cxnLst>
    <dgm:cxn modelId="{1C689754-1475-43A6-8EB0-6F20431F2AA7}" srcId="{488C4264-D636-49B2-AA23-74C7B36FCA1C}" destId="{E6157A5A-8438-435B-9522-ACC303F82F51}" srcOrd="1" destOrd="0" parTransId="{C87EB909-5BFF-4A30-AC8D-39FEC004FA8E}" sibTransId="{647ED484-0A4E-443A-9150-B64181BC7276}"/>
    <dgm:cxn modelId="{454EF040-7776-4867-BD23-2CF3D81DCBCE}" type="presOf" srcId="{E6157A5A-8438-435B-9522-ACC303F82F51}" destId="{EB73CC78-C016-436E-B4F7-7237F841ABD7}" srcOrd="0" destOrd="0" presId="urn:microsoft.com/office/officeart/2005/8/layout/default#2"/>
    <dgm:cxn modelId="{AC13CCC3-541A-45C9-A74B-17571B0448BF}" srcId="{488C4264-D636-49B2-AA23-74C7B36FCA1C}" destId="{C5B34D54-0051-48F8-A222-880BF937B008}" srcOrd="0" destOrd="0" parTransId="{CFAACE22-43D1-4FB9-AB37-D1F40F57DE06}" sibTransId="{02E3B983-8752-4DF8-8D18-FFD339B85894}"/>
    <dgm:cxn modelId="{C923A391-6A0D-4FC9-A3D8-A639306F3D3B}" type="presOf" srcId="{488C4264-D636-49B2-AA23-74C7B36FCA1C}" destId="{A6477DEC-8C7A-4E74-9C79-1A08AE36ABC7}" srcOrd="0" destOrd="0" presId="urn:microsoft.com/office/officeart/2005/8/layout/default#2"/>
    <dgm:cxn modelId="{8B8D370F-3967-420C-BE1B-FF0BAA4F6AE4}" type="presOf" srcId="{C5B34D54-0051-48F8-A222-880BF937B008}" destId="{467B6826-3117-40F2-BD93-D50BB8F478BF}" srcOrd="0" destOrd="0" presId="urn:microsoft.com/office/officeart/2005/8/layout/default#2"/>
    <dgm:cxn modelId="{82B2F6B1-18B2-43BC-8C1A-51CAE15DB530}" type="presParOf" srcId="{A6477DEC-8C7A-4E74-9C79-1A08AE36ABC7}" destId="{467B6826-3117-40F2-BD93-D50BB8F478BF}" srcOrd="0" destOrd="0" presId="urn:microsoft.com/office/officeart/2005/8/layout/default#2"/>
    <dgm:cxn modelId="{BC686C58-B24D-49F7-9749-1FAA690E93E9}" type="presParOf" srcId="{A6477DEC-8C7A-4E74-9C79-1A08AE36ABC7}" destId="{064FB4BA-8831-478A-A582-D4FED1194702}" srcOrd="1" destOrd="0" presId="urn:microsoft.com/office/officeart/2005/8/layout/default#2"/>
    <dgm:cxn modelId="{8B6A5960-9BD9-4B17-BA13-65942B58CE2A}" type="presParOf" srcId="{A6477DEC-8C7A-4E74-9C79-1A08AE36ABC7}" destId="{EB73CC78-C016-436E-B4F7-7237F841ABD7}" srcOrd="2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8C4264-D636-49B2-AA23-74C7B36FCA1C}" type="doc">
      <dgm:prSet loTypeId="urn:microsoft.com/office/officeart/2005/8/layout/default#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pt-PT"/>
        </a:p>
      </dgm:t>
    </dgm:pt>
    <dgm:pt modelId="{C5B34D54-0051-48F8-A222-880BF937B008}">
      <dgm:prSet phldrT="[Texto]" custT="1"/>
      <dgm:spPr>
        <a:solidFill>
          <a:srgbClr val="F5F1E0"/>
        </a:solidFill>
        <a:ln w="28575"/>
        <a:effectLst>
          <a:outerShdw blurRad="165100" dir="18900000" sy="23000" kx="-1200000" algn="bl" rotWithShape="0">
            <a:prstClr val="black">
              <a:alpha val="18000"/>
            </a:prst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pt-PT" sz="2300" dirty="0" smtClean="0">
              <a:solidFill>
                <a:srgbClr val="A8122A"/>
              </a:solidFill>
            </a:rPr>
            <a:t>Autoridade</a:t>
          </a:r>
          <a:endParaRPr lang="pt-PT" sz="2300" dirty="0">
            <a:solidFill>
              <a:srgbClr val="A8122A"/>
            </a:solidFill>
          </a:endParaRPr>
        </a:p>
      </dgm:t>
    </dgm:pt>
    <dgm:pt modelId="{CFAACE22-43D1-4FB9-AB37-D1F40F57DE06}" type="parTrans" cxnId="{AC13CCC3-541A-45C9-A74B-17571B0448BF}">
      <dgm:prSet/>
      <dgm:spPr/>
      <dgm:t>
        <a:bodyPr/>
        <a:lstStyle/>
        <a:p>
          <a:endParaRPr lang="pt-PT"/>
        </a:p>
      </dgm:t>
    </dgm:pt>
    <dgm:pt modelId="{02E3B983-8752-4DF8-8D18-FFD339B85894}" type="sibTrans" cxnId="{AC13CCC3-541A-45C9-A74B-17571B0448BF}">
      <dgm:prSet/>
      <dgm:spPr/>
      <dgm:t>
        <a:bodyPr/>
        <a:lstStyle/>
        <a:p>
          <a:endParaRPr lang="pt-PT"/>
        </a:p>
      </dgm:t>
    </dgm:pt>
    <dgm:pt modelId="{06173C02-9971-4B64-9E97-2135D6283B23}">
      <dgm:prSet phldrT="[Texto]" custT="1"/>
      <dgm:spPr>
        <a:solidFill>
          <a:srgbClr val="F5F1E0"/>
        </a:solidFill>
        <a:ln w="28575"/>
        <a:effectLst>
          <a:outerShdw blurRad="165100" dir="18900000" sy="23000" kx="-1200000" algn="bl" rotWithShape="0">
            <a:prstClr val="black">
              <a:alpha val="18000"/>
            </a:prst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pt-PT" sz="2300" dirty="0" smtClean="0">
              <a:solidFill>
                <a:srgbClr val="A8122A"/>
              </a:solidFill>
            </a:rPr>
            <a:t>Poder</a:t>
          </a:r>
          <a:endParaRPr lang="pt-PT" sz="2300" dirty="0">
            <a:solidFill>
              <a:srgbClr val="A8122A"/>
            </a:solidFill>
          </a:endParaRPr>
        </a:p>
      </dgm:t>
    </dgm:pt>
    <dgm:pt modelId="{40FDD431-64A6-4C8D-9BB5-3244F05F49FC}" type="parTrans" cxnId="{8E26F744-63F8-49E7-93E0-C153B7BAF3B9}">
      <dgm:prSet/>
      <dgm:spPr/>
      <dgm:t>
        <a:bodyPr/>
        <a:lstStyle/>
        <a:p>
          <a:endParaRPr lang="pt-PT"/>
        </a:p>
      </dgm:t>
    </dgm:pt>
    <dgm:pt modelId="{3900D48B-F420-471B-AB59-A1E4C7EB8CDE}" type="sibTrans" cxnId="{8E26F744-63F8-49E7-93E0-C153B7BAF3B9}">
      <dgm:prSet/>
      <dgm:spPr/>
      <dgm:t>
        <a:bodyPr/>
        <a:lstStyle/>
        <a:p>
          <a:endParaRPr lang="pt-PT"/>
        </a:p>
      </dgm:t>
    </dgm:pt>
    <dgm:pt modelId="{9EDBE4D5-C641-4FD8-A8B3-7FB9113FFB00}">
      <dgm:prSet phldrT="[Texto]" custT="1"/>
      <dgm:spPr>
        <a:solidFill>
          <a:srgbClr val="F5F1E0"/>
        </a:solidFill>
        <a:ln w="28575"/>
        <a:effectLst>
          <a:outerShdw blurRad="165100" dir="18900000" sy="23000" kx="-1200000" algn="bl" rotWithShape="0">
            <a:prstClr val="black">
              <a:alpha val="18000"/>
            </a:prst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pt-PT" sz="2300" dirty="0" smtClean="0">
              <a:solidFill>
                <a:srgbClr val="A8122A"/>
              </a:solidFill>
            </a:rPr>
            <a:t>Liderança</a:t>
          </a:r>
          <a:endParaRPr lang="pt-PT" sz="2300" dirty="0">
            <a:solidFill>
              <a:srgbClr val="A8122A"/>
            </a:solidFill>
          </a:endParaRPr>
        </a:p>
      </dgm:t>
    </dgm:pt>
    <dgm:pt modelId="{B3072252-4DE2-41A2-A77F-D74FB0A5C074}" type="parTrans" cxnId="{770A6913-596F-407E-B5AD-69A6E46F3CB1}">
      <dgm:prSet/>
      <dgm:spPr/>
      <dgm:t>
        <a:bodyPr/>
        <a:lstStyle/>
        <a:p>
          <a:endParaRPr lang="pt-PT"/>
        </a:p>
      </dgm:t>
    </dgm:pt>
    <dgm:pt modelId="{F267932C-4842-43D8-8A58-40DB3DA27755}" type="sibTrans" cxnId="{770A6913-596F-407E-B5AD-69A6E46F3CB1}">
      <dgm:prSet/>
      <dgm:spPr/>
      <dgm:t>
        <a:bodyPr/>
        <a:lstStyle/>
        <a:p>
          <a:endParaRPr lang="pt-PT"/>
        </a:p>
      </dgm:t>
    </dgm:pt>
    <dgm:pt modelId="{E6157A5A-8438-435B-9522-ACC303F82F51}">
      <dgm:prSet phldrT="[Texto]" custT="1"/>
      <dgm:spPr>
        <a:solidFill>
          <a:srgbClr val="F5F1E0"/>
        </a:solidFill>
        <a:ln w="28575"/>
        <a:effectLst>
          <a:outerShdw blurRad="165100" dir="18900000" sy="23000" kx="-1200000" algn="bl" rotWithShape="0">
            <a:prstClr val="black">
              <a:alpha val="18000"/>
            </a:prst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pt-PT" sz="2300" dirty="0" smtClean="0">
              <a:solidFill>
                <a:srgbClr val="A8122A"/>
              </a:solidFill>
            </a:rPr>
            <a:t>Conflito</a:t>
          </a:r>
          <a:endParaRPr lang="pt-PT" sz="2300" dirty="0">
            <a:solidFill>
              <a:srgbClr val="A8122A"/>
            </a:solidFill>
          </a:endParaRPr>
        </a:p>
      </dgm:t>
    </dgm:pt>
    <dgm:pt modelId="{C87EB909-5BFF-4A30-AC8D-39FEC004FA8E}" type="parTrans" cxnId="{1C689754-1475-43A6-8EB0-6F20431F2AA7}">
      <dgm:prSet/>
      <dgm:spPr/>
      <dgm:t>
        <a:bodyPr/>
        <a:lstStyle/>
        <a:p>
          <a:endParaRPr lang="pt-PT"/>
        </a:p>
      </dgm:t>
    </dgm:pt>
    <dgm:pt modelId="{647ED484-0A4E-443A-9150-B64181BC7276}" type="sibTrans" cxnId="{1C689754-1475-43A6-8EB0-6F20431F2AA7}">
      <dgm:prSet/>
      <dgm:spPr/>
      <dgm:t>
        <a:bodyPr/>
        <a:lstStyle/>
        <a:p>
          <a:endParaRPr lang="pt-PT"/>
        </a:p>
      </dgm:t>
    </dgm:pt>
    <dgm:pt modelId="{17A0A4BA-F089-49F7-80FA-50176C6924BD}">
      <dgm:prSet phldrT="[Texto]" custT="1"/>
      <dgm:spPr>
        <a:solidFill>
          <a:srgbClr val="F5F1E0"/>
        </a:solidFill>
        <a:ln w="28575"/>
        <a:effectLst>
          <a:outerShdw blurRad="165100" dir="18900000" sy="23000" kx="-1200000" algn="bl" rotWithShape="0">
            <a:prstClr val="black">
              <a:alpha val="18000"/>
            </a:prst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pt-PT" sz="2300" dirty="0" smtClean="0">
              <a:solidFill>
                <a:srgbClr val="A8122A"/>
              </a:solidFill>
            </a:rPr>
            <a:t>Identidade</a:t>
          </a:r>
          <a:endParaRPr lang="pt-PT" sz="2300" dirty="0">
            <a:solidFill>
              <a:srgbClr val="A8122A"/>
            </a:solidFill>
          </a:endParaRPr>
        </a:p>
      </dgm:t>
    </dgm:pt>
    <dgm:pt modelId="{BE627EEF-0678-4328-8EED-CEBDCFD70F85}" type="parTrans" cxnId="{260D9AE8-A1C3-4348-A81A-BD7A8B937316}">
      <dgm:prSet/>
      <dgm:spPr/>
      <dgm:t>
        <a:bodyPr/>
        <a:lstStyle/>
        <a:p>
          <a:endParaRPr lang="pt-PT"/>
        </a:p>
      </dgm:t>
    </dgm:pt>
    <dgm:pt modelId="{C3FD5CB8-DDAE-4DCD-8C6B-1525BAAF1353}" type="sibTrans" cxnId="{260D9AE8-A1C3-4348-A81A-BD7A8B937316}">
      <dgm:prSet/>
      <dgm:spPr/>
      <dgm:t>
        <a:bodyPr/>
        <a:lstStyle/>
        <a:p>
          <a:endParaRPr lang="pt-PT"/>
        </a:p>
      </dgm:t>
    </dgm:pt>
    <dgm:pt modelId="{A6477DEC-8C7A-4E74-9C79-1A08AE36ABC7}" type="pres">
      <dgm:prSet presAssocID="{488C4264-D636-49B2-AA23-74C7B36FCA1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467B6826-3117-40F2-BD93-D50BB8F478BF}" type="pres">
      <dgm:prSet presAssocID="{C5B34D54-0051-48F8-A222-880BF937B00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64FB4BA-8831-478A-A582-D4FED1194702}" type="pres">
      <dgm:prSet presAssocID="{02E3B983-8752-4DF8-8D18-FFD339B85894}" presName="sibTrans" presStyleCnt="0"/>
      <dgm:spPr/>
    </dgm:pt>
    <dgm:pt modelId="{37051D60-DA7D-46B4-B058-E67D45037E61}" type="pres">
      <dgm:prSet presAssocID="{06173C02-9971-4B64-9E97-2135D6283B2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C59B945-C69C-4911-A883-55C19E183CA6}" type="pres">
      <dgm:prSet presAssocID="{3900D48B-F420-471B-AB59-A1E4C7EB8CDE}" presName="sibTrans" presStyleCnt="0"/>
      <dgm:spPr/>
    </dgm:pt>
    <dgm:pt modelId="{55AE6005-B9B0-419A-84E8-3E60A7E35266}" type="pres">
      <dgm:prSet presAssocID="{9EDBE4D5-C641-4FD8-A8B3-7FB9113FFB0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5F2BB5C-A866-496D-8734-CCF3251AF27A}" type="pres">
      <dgm:prSet presAssocID="{F267932C-4842-43D8-8A58-40DB3DA27755}" presName="sibTrans" presStyleCnt="0"/>
      <dgm:spPr/>
    </dgm:pt>
    <dgm:pt modelId="{EB73CC78-C016-436E-B4F7-7237F841ABD7}" type="pres">
      <dgm:prSet presAssocID="{E6157A5A-8438-435B-9522-ACC303F82F5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B31D724-A8A3-4E47-83F7-E05CEC6D8494}" type="pres">
      <dgm:prSet presAssocID="{647ED484-0A4E-443A-9150-B64181BC7276}" presName="sibTrans" presStyleCnt="0"/>
      <dgm:spPr/>
    </dgm:pt>
    <dgm:pt modelId="{E3262879-E485-4573-B710-1BDCE2A6455D}" type="pres">
      <dgm:prSet presAssocID="{17A0A4BA-F089-49F7-80FA-50176C6924B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770A6913-596F-407E-B5AD-69A6E46F3CB1}" srcId="{488C4264-D636-49B2-AA23-74C7B36FCA1C}" destId="{9EDBE4D5-C641-4FD8-A8B3-7FB9113FFB00}" srcOrd="2" destOrd="0" parTransId="{B3072252-4DE2-41A2-A77F-D74FB0A5C074}" sibTransId="{F267932C-4842-43D8-8A58-40DB3DA27755}"/>
    <dgm:cxn modelId="{96D16D5E-A2C0-4721-8D14-90288B3E43A7}" type="presOf" srcId="{17A0A4BA-F089-49F7-80FA-50176C6924BD}" destId="{E3262879-E485-4573-B710-1BDCE2A6455D}" srcOrd="0" destOrd="0" presId="urn:microsoft.com/office/officeart/2005/8/layout/default#3"/>
    <dgm:cxn modelId="{B9033F3E-474A-4025-8CE2-0EAB88A900C3}" type="presOf" srcId="{488C4264-D636-49B2-AA23-74C7B36FCA1C}" destId="{A6477DEC-8C7A-4E74-9C79-1A08AE36ABC7}" srcOrd="0" destOrd="0" presId="urn:microsoft.com/office/officeart/2005/8/layout/default#3"/>
    <dgm:cxn modelId="{AC13CCC3-541A-45C9-A74B-17571B0448BF}" srcId="{488C4264-D636-49B2-AA23-74C7B36FCA1C}" destId="{C5B34D54-0051-48F8-A222-880BF937B008}" srcOrd="0" destOrd="0" parTransId="{CFAACE22-43D1-4FB9-AB37-D1F40F57DE06}" sibTransId="{02E3B983-8752-4DF8-8D18-FFD339B85894}"/>
    <dgm:cxn modelId="{8E26F744-63F8-49E7-93E0-C153B7BAF3B9}" srcId="{488C4264-D636-49B2-AA23-74C7B36FCA1C}" destId="{06173C02-9971-4B64-9E97-2135D6283B23}" srcOrd="1" destOrd="0" parTransId="{40FDD431-64A6-4C8D-9BB5-3244F05F49FC}" sibTransId="{3900D48B-F420-471B-AB59-A1E4C7EB8CDE}"/>
    <dgm:cxn modelId="{DDD2F7B6-E108-4422-8D7F-9860AA50DF5F}" type="presOf" srcId="{06173C02-9971-4B64-9E97-2135D6283B23}" destId="{37051D60-DA7D-46B4-B058-E67D45037E61}" srcOrd="0" destOrd="0" presId="urn:microsoft.com/office/officeart/2005/8/layout/default#3"/>
    <dgm:cxn modelId="{AF19253E-4D21-479E-9AA7-9E03AA586849}" type="presOf" srcId="{C5B34D54-0051-48F8-A222-880BF937B008}" destId="{467B6826-3117-40F2-BD93-D50BB8F478BF}" srcOrd="0" destOrd="0" presId="urn:microsoft.com/office/officeart/2005/8/layout/default#3"/>
    <dgm:cxn modelId="{260D9AE8-A1C3-4348-A81A-BD7A8B937316}" srcId="{488C4264-D636-49B2-AA23-74C7B36FCA1C}" destId="{17A0A4BA-F089-49F7-80FA-50176C6924BD}" srcOrd="4" destOrd="0" parTransId="{BE627EEF-0678-4328-8EED-CEBDCFD70F85}" sibTransId="{C3FD5CB8-DDAE-4DCD-8C6B-1525BAAF1353}"/>
    <dgm:cxn modelId="{2D92466E-05A7-4B49-A19B-F565186BD915}" type="presOf" srcId="{E6157A5A-8438-435B-9522-ACC303F82F51}" destId="{EB73CC78-C016-436E-B4F7-7237F841ABD7}" srcOrd="0" destOrd="0" presId="urn:microsoft.com/office/officeart/2005/8/layout/default#3"/>
    <dgm:cxn modelId="{86EC779A-197E-4397-9E6C-BE8BEB5A8283}" type="presOf" srcId="{9EDBE4D5-C641-4FD8-A8B3-7FB9113FFB00}" destId="{55AE6005-B9B0-419A-84E8-3E60A7E35266}" srcOrd="0" destOrd="0" presId="urn:microsoft.com/office/officeart/2005/8/layout/default#3"/>
    <dgm:cxn modelId="{1C689754-1475-43A6-8EB0-6F20431F2AA7}" srcId="{488C4264-D636-49B2-AA23-74C7B36FCA1C}" destId="{E6157A5A-8438-435B-9522-ACC303F82F51}" srcOrd="3" destOrd="0" parTransId="{C87EB909-5BFF-4A30-AC8D-39FEC004FA8E}" sibTransId="{647ED484-0A4E-443A-9150-B64181BC7276}"/>
    <dgm:cxn modelId="{D93C441E-772D-4A54-8EF7-44266356FC95}" type="presParOf" srcId="{A6477DEC-8C7A-4E74-9C79-1A08AE36ABC7}" destId="{467B6826-3117-40F2-BD93-D50BB8F478BF}" srcOrd="0" destOrd="0" presId="urn:microsoft.com/office/officeart/2005/8/layout/default#3"/>
    <dgm:cxn modelId="{539D1BA0-A8E4-496D-A5D3-99B020EC5091}" type="presParOf" srcId="{A6477DEC-8C7A-4E74-9C79-1A08AE36ABC7}" destId="{064FB4BA-8831-478A-A582-D4FED1194702}" srcOrd="1" destOrd="0" presId="urn:microsoft.com/office/officeart/2005/8/layout/default#3"/>
    <dgm:cxn modelId="{F0248D03-8EFA-47B5-9F60-7FED99561A71}" type="presParOf" srcId="{A6477DEC-8C7A-4E74-9C79-1A08AE36ABC7}" destId="{37051D60-DA7D-46B4-B058-E67D45037E61}" srcOrd="2" destOrd="0" presId="urn:microsoft.com/office/officeart/2005/8/layout/default#3"/>
    <dgm:cxn modelId="{F185D7CF-7975-4CE1-A1A4-02C45A10FF9C}" type="presParOf" srcId="{A6477DEC-8C7A-4E74-9C79-1A08AE36ABC7}" destId="{4C59B945-C69C-4911-A883-55C19E183CA6}" srcOrd="3" destOrd="0" presId="urn:microsoft.com/office/officeart/2005/8/layout/default#3"/>
    <dgm:cxn modelId="{694F7693-B257-4DDA-9E24-A757929DEE83}" type="presParOf" srcId="{A6477DEC-8C7A-4E74-9C79-1A08AE36ABC7}" destId="{55AE6005-B9B0-419A-84E8-3E60A7E35266}" srcOrd="4" destOrd="0" presId="urn:microsoft.com/office/officeart/2005/8/layout/default#3"/>
    <dgm:cxn modelId="{47498B05-31E2-49DC-939C-970FDC62C609}" type="presParOf" srcId="{A6477DEC-8C7A-4E74-9C79-1A08AE36ABC7}" destId="{85F2BB5C-A866-496D-8734-CCF3251AF27A}" srcOrd="5" destOrd="0" presId="urn:microsoft.com/office/officeart/2005/8/layout/default#3"/>
    <dgm:cxn modelId="{9898500B-8166-4669-BAF0-67E5C0C799B9}" type="presParOf" srcId="{A6477DEC-8C7A-4E74-9C79-1A08AE36ABC7}" destId="{EB73CC78-C016-436E-B4F7-7237F841ABD7}" srcOrd="6" destOrd="0" presId="urn:microsoft.com/office/officeart/2005/8/layout/default#3"/>
    <dgm:cxn modelId="{A96ABADE-989F-42C5-90BF-51EAC48FB148}" type="presParOf" srcId="{A6477DEC-8C7A-4E74-9C79-1A08AE36ABC7}" destId="{6B31D724-A8A3-4E47-83F7-E05CEC6D8494}" srcOrd="7" destOrd="0" presId="urn:microsoft.com/office/officeart/2005/8/layout/default#3"/>
    <dgm:cxn modelId="{AAFF564B-D016-4FC3-984B-766D1FFF513D}" type="presParOf" srcId="{A6477DEC-8C7A-4E74-9C79-1A08AE36ABC7}" destId="{E3262879-E485-4573-B710-1BDCE2A6455D}" srcOrd="8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8C4264-D636-49B2-AA23-74C7B36FCA1C}" type="doc">
      <dgm:prSet loTypeId="urn:microsoft.com/office/officeart/2005/8/layout/default#4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pt-PT"/>
        </a:p>
      </dgm:t>
    </dgm:pt>
    <dgm:pt modelId="{C5B34D54-0051-48F8-A222-880BF937B008}">
      <dgm:prSet phldrT="[Texto]" custT="1"/>
      <dgm:spPr>
        <a:solidFill>
          <a:srgbClr val="F5F1E0"/>
        </a:solidFill>
        <a:ln w="28575"/>
        <a:effectLst>
          <a:outerShdw blurRad="165100" dir="18900000" sy="23000" kx="-1200000" algn="bl" rotWithShape="0">
            <a:prstClr val="black">
              <a:alpha val="18000"/>
            </a:prst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pt-PT" sz="2300" dirty="0" smtClean="0">
              <a:solidFill>
                <a:srgbClr val="A8122A"/>
              </a:solidFill>
            </a:rPr>
            <a:t>Centro Comunitário</a:t>
          </a:r>
          <a:endParaRPr lang="pt-PT" sz="2300" dirty="0">
            <a:solidFill>
              <a:srgbClr val="A8122A"/>
            </a:solidFill>
          </a:endParaRPr>
        </a:p>
      </dgm:t>
    </dgm:pt>
    <dgm:pt modelId="{CFAACE22-43D1-4FB9-AB37-D1F40F57DE06}" type="parTrans" cxnId="{AC13CCC3-541A-45C9-A74B-17571B0448BF}">
      <dgm:prSet/>
      <dgm:spPr/>
      <dgm:t>
        <a:bodyPr/>
        <a:lstStyle/>
        <a:p>
          <a:endParaRPr lang="pt-PT"/>
        </a:p>
      </dgm:t>
    </dgm:pt>
    <dgm:pt modelId="{02E3B983-8752-4DF8-8D18-FFD339B85894}" type="sibTrans" cxnId="{AC13CCC3-541A-45C9-A74B-17571B0448BF}">
      <dgm:prSet/>
      <dgm:spPr/>
      <dgm:t>
        <a:bodyPr/>
        <a:lstStyle/>
        <a:p>
          <a:endParaRPr lang="pt-PT"/>
        </a:p>
      </dgm:t>
    </dgm:pt>
    <dgm:pt modelId="{06173C02-9971-4B64-9E97-2135D6283B23}">
      <dgm:prSet phldrT="[Texto]" custT="1"/>
      <dgm:spPr>
        <a:solidFill>
          <a:srgbClr val="F5F1E0"/>
        </a:solidFill>
        <a:ln w="28575"/>
        <a:effectLst>
          <a:outerShdw blurRad="165100" dir="18900000" sy="23000" kx="-1200000" algn="bl" rotWithShape="0">
            <a:prstClr val="black">
              <a:alpha val="18000"/>
            </a:prst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pt-PT" sz="2300" dirty="0" smtClean="0">
              <a:solidFill>
                <a:srgbClr val="A8122A"/>
              </a:solidFill>
            </a:rPr>
            <a:t>Reabilitação Habitacional</a:t>
          </a:r>
          <a:endParaRPr lang="pt-PT" sz="2300" dirty="0">
            <a:solidFill>
              <a:srgbClr val="A8122A"/>
            </a:solidFill>
          </a:endParaRPr>
        </a:p>
      </dgm:t>
    </dgm:pt>
    <dgm:pt modelId="{40FDD431-64A6-4C8D-9BB5-3244F05F49FC}" type="parTrans" cxnId="{8E26F744-63F8-49E7-93E0-C153B7BAF3B9}">
      <dgm:prSet/>
      <dgm:spPr/>
      <dgm:t>
        <a:bodyPr/>
        <a:lstStyle/>
        <a:p>
          <a:endParaRPr lang="pt-PT"/>
        </a:p>
      </dgm:t>
    </dgm:pt>
    <dgm:pt modelId="{3900D48B-F420-471B-AB59-A1E4C7EB8CDE}" type="sibTrans" cxnId="{8E26F744-63F8-49E7-93E0-C153B7BAF3B9}">
      <dgm:prSet/>
      <dgm:spPr/>
      <dgm:t>
        <a:bodyPr/>
        <a:lstStyle/>
        <a:p>
          <a:endParaRPr lang="pt-PT"/>
        </a:p>
      </dgm:t>
    </dgm:pt>
    <dgm:pt modelId="{9EDBE4D5-C641-4FD8-A8B3-7FB9113FFB00}">
      <dgm:prSet phldrT="[Texto]" custT="1"/>
      <dgm:spPr>
        <a:solidFill>
          <a:srgbClr val="F5F1E0"/>
        </a:solidFill>
        <a:ln w="28575"/>
        <a:effectLst>
          <a:outerShdw blurRad="165100" dir="18900000" sy="23000" kx="-1200000" algn="bl" rotWithShape="0">
            <a:prstClr val="black">
              <a:alpha val="18000"/>
            </a:prst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pt-PT" sz="2300" dirty="0" smtClean="0">
              <a:solidFill>
                <a:srgbClr val="A8122A"/>
              </a:solidFill>
            </a:rPr>
            <a:t>Parques Infantis</a:t>
          </a:r>
          <a:endParaRPr lang="pt-PT" sz="2300" dirty="0">
            <a:solidFill>
              <a:srgbClr val="A8122A"/>
            </a:solidFill>
          </a:endParaRPr>
        </a:p>
      </dgm:t>
    </dgm:pt>
    <dgm:pt modelId="{B3072252-4DE2-41A2-A77F-D74FB0A5C074}" type="parTrans" cxnId="{770A6913-596F-407E-B5AD-69A6E46F3CB1}">
      <dgm:prSet/>
      <dgm:spPr/>
      <dgm:t>
        <a:bodyPr/>
        <a:lstStyle/>
        <a:p>
          <a:endParaRPr lang="pt-PT"/>
        </a:p>
      </dgm:t>
    </dgm:pt>
    <dgm:pt modelId="{F267932C-4842-43D8-8A58-40DB3DA27755}" type="sibTrans" cxnId="{770A6913-596F-407E-B5AD-69A6E46F3CB1}">
      <dgm:prSet/>
      <dgm:spPr/>
      <dgm:t>
        <a:bodyPr/>
        <a:lstStyle/>
        <a:p>
          <a:endParaRPr lang="pt-PT"/>
        </a:p>
      </dgm:t>
    </dgm:pt>
    <dgm:pt modelId="{E6157A5A-8438-435B-9522-ACC303F82F51}">
      <dgm:prSet phldrT="[Texto]" custT="1"/>
      <dgm:spPr>
        <a:solidFill>
          <a:srgbClr val="F5F1E0"/>
        </a:solidFill>
        <a:ln w="28575"/>
        <a:effectLst>
          <a:outerShdw blurRad="165100" dir="18900000" sy="23000" kx="-1200000" algn="bl" rotWithShape="0">
            <a:prstClr val="black">
              <a:alpha val="18000"/>
            </a:prst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pt-PT" sz="2300" dirty="0" smtClean="0">
              <a:solidFill>
                <a:srgbClr val="A8122A"/>
              </a:solidFill>
            </a:rPr>
            <a:t>Política</a:t>
          </a:r>
          <a:endParaRPr lang="pt-PT" sz="2300" dirty="0">
            <a:solidFill>
              <a:srgbClr val="A8122A"/>
            </a:solidFill>
          </a:endParaRPr>
        </a:p>
      </dgm:t>
    </dgm:pt>
    <dgm:pt modelId="{C87EB909-5BFF-4A30-AC8D-39FEC004FA8E}" type="parTrans" cxnId="{1C689754-1475-43A6-8EB0-6F20431F2AA7}">
      <dgm:prSet/>
      <dgm:spPr/>
      <dgm:t>
        <a:bodyPr/>
        <a:lstStyle/>
        <a:p>
          <a:endParaRPr lang="pt-PT"/>
        </a:p>
      </dgm:t>
    </dgm:pt>
    <dgm:pt modelId="{647ED484-0A4E-443A-9150-B64181BC7276}" type="sibTrans" cxnId="{1C689754-1475-43A6-8EB0-6F20431F2AA7}">
      <dgm:prSet/>
      <dgm:spPr/>
      <dgm:t>
        <a:bodyPr/>
        <a:lstStyle/>
        <a:p>
          <a:endParaRPr lang="pt-PT"/>
        </a:p>
      </dgm:t>
    </dgm:pt>
    <dgm:pt modelId="{A6477DEC-8C7A-4E74-9C79-1A08AE36ABC7}" type="pres">
      <dgm:prSet presAssocID="{488C4264-D636-49B2-AA23-74C7B36FCA1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467B6826-3117-40F2-BD93-D50BB8F478BF}" type="pres">
      <dgm:prSet presAssocID="{C5B34D54-0051-48F8-A222-880BF937B00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64FB4BA-8831-478A-A582-D4FED1194702}" type="pres">
      <dgm:prSet presAssocID="{02E3B983-8752-4DF8-8D18-FFD339B85894}" presName="sibTrans" presStyleCnt="0"/>
      <dgm:spPr/>
    </dgm:pt>
    <dgm:pt modelId="{37051D60-DA7D-46B4-B058-E67D45037E61}" type="pres">
      <dgm:prSet presAssocID="{06173C02-9971-4B64-9E97-2135D6283B2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C59B945-C69C-4911-A883-55C19E183CA6}" type="pres">
      <dgm:prSet presAssocID="{3900D48B-F420-471B-AB59-A1E4C7EB8CDE}" presName="sibTrans" presStyleCnt="0"/>
      <dgm:spPr/>
    </dgm:pt>
    <dgm:pt modelId="{55AE6005-B9B0-419A-84E8-3E60A7E35266}" type="pres">
      <dgm:prSet presAssocID="{9EDBE4D5-C641-4FD8-A8B3-7FB9113FFB0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5F2BB5C-A866-496D-8734-CCF3251AF27A}" type="pres">
      <dgm:prSet presAssocID="{F267932C-4842-43D8-8A58-40DB3DA27755}" presName="sibTrans" presStyleCnt="0"/>
      <dgm:spPr/>
    </dgm:pt>
    <dgm:pt modelId="{EB73CC78-C016-436E-B4F7-7237F841ABD7}" type="pres">
      <dgm:prSet presAssocID="{E6157A5A-8438-435B-9522-ACC303F82F5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770A6913-596F-407E-B5AD-69A6E46F3CB1}" srcId="{488C4264-D636-49B2-AA23-74C7B36FCA1C}" destId="{9EDBE4D5-C641-4FD8-A8B3-7FB9113FFB00}" srcOrd="2" destOrd="0" parTransId="{B3072252-4DE2-41A2-A77F-D74FB0A5C074}" sibTransId="{F267932C-4842-43D8-8A58-40DB3DA27755}"/>
    <dgm:cxn modelId="{0AE9AF0D-8831-43F5-A151-6DC03DD40AC9}" type="presOf" srcId="{488C4264-D636-49B2-AA23-74C7B36FCA1C}" destId="{A6477DEC-8C7A-4E74-9C79-1A08AE36ABC7}" srcOrd="0" destOrd="0" presId="urn:microsoft.com/office/officeart/2005/8/layout/default#4"/>
    <dgm:cxn modelId="{FAAC729A-752B-41F4-BA43-3C2FB3A9C68E}" type="presOf" srcId="{C5B34D54-0051-48F8-A222-880BF937B008}" destId="{467B6826-3117-40F2-BD93-D50BB8F478BF}" srcOrd="0" destOrd="0" presId="urn:microsoft.com/office/officeart/2005/8/layout/default#4"/>
    <dgm:cxn modelId="{AC13CCC3-541A-45C9-A74B-17571B0448BF}" srcId="{488C4264-D636-49B2-AA23-74C7B36FCA1C}" destId="{C5B34D54-0051-48F8-A222-880BF937B008}" srcOrd="0" destOrd="0" parTransId="{CFAACE22-43D1-4FB9-AB37-D1F40F57DE06}" sibTransId="{02E3B983-8752-4DF8-8D18-FFD339B85894}"/>
    <dgm:cxn modelId="{8DD2FF3A-288A-4BF8-89BB-5B7E023BDB13}" type="presOf" srcId="{06173C02-9971-4B64-9E97-2135D6283B23}" destId="{37051D60-DA7D-46B4-B058-E67D45037E61}" srcOrd="0" destOrd="0" presId="urn:microsoft.com/office/officeart/2005/8/layout/default#4"/>
    <dgm:cxn modelId="{8E26F744-63F8-49E7-93E0-C153B7BAF3B9}" srcId="{488C4264-D636-49B2-AA23-74C7B36FCA1C}" destId="{06173C02-9971-4B64-9E97-2135D6283B23}" srcOrd="1" destOrd="0" parTransId="{40FDD431-64A6-4C8D-9BB5-3244F05F49FC}" sibTransId="{3900D48B-F420-471B-AB59-A1E4C7EB8CDE}"/>
    <dgm:cxn modelId="{69A5C89E-7153-4BC2-BB88-C2006C969F23}" type="presOf" srcId="{9EDBE4D5-C641-4FD8-A8B3-7FB9113FFB00}" destId="{55AE6005-B9B0-419A-84E8-3E60A7E35266}" srcOrd="0" destOrd="0" presId="urn:microsoft.com/office/officeart/2005/8/layout/default#4"/>
    <dgm:cxn modelId="{7868A512-E491-4BA7-889B-9C0544A3874F}" type="presOf" srcId="{E6157A5A-8438-435B-9522-ACC303F82F51}" destId="{EB73CC78-C016-436E-B4F7-7237F841ABD7}" srcOrd="0" destOrd="0" presId="urn:microsoft.com/office/officeart/2005/8/layout/default#4"/>
    <dgm:cxn modelId="{1C689754-1475-43A6-8EB0-6F20431F2AA7}" srcId="{488C4264-D636-49B2-AA23-74C7B36FCA1C}" destId="{E6157A5A-8438-435B-9522-ACC303F82F51}" srcOrd="3" destOrd="0" parTransId="{C87EB909-5BFF-4A30-AC8D-39FEC004FA8E}" sibTransId="{647ED484-0A4E-443A-9150-B64181BC7276}"/>
    <dgm:cxn modelId="{16454D01-D344-4D96-A5E0-28F21BA55ED3}" type="presParOf" srcId="{A6477DEC-8C7A-4E74-9C79-1A08AE36ABC7}" destId="{467B6826-3117-40F2-BD93-D50BB8F478BF}" srcOrd="0" destOrd="0" presId="urn:microsoft.com/office/officeart/2005/8/layout/default#4"/>
    <dgm:cxn modelId="{BAF9217F-7B87-4B59-B5FB-1B5209F41D67}" type="presParOf" srcId="{A6477DEC-8C7A-4E74-9C79-1A08AE36ABC7}" destId="{064FB4BA-8831-478A-A582-D4FED1194702}" srcOrd="1" destOrd="0" presId="urn:microsoft.com/office/officeart/2005/8/layout/default#4"/>
    <dgm:cxn modelId="{14F39242-B992-4EC1-B106-2C4770F970A8}" type="presParOf" srcId="{A6477DEC-8C7A-4E74-9C79-1A08AE36ABC7}" destId="{37051D60-DA7D-46B4-B058-E67D45037E61}" srcOrd="2" destOrd="0" presId="urn:microsoft.com/office/officeart/2005/8/layout/default#4"/>
    <dgm:cxn modelId="{F622B7BD-A0CD-4FF0-9311-942F4E6BFFD6}" type="presParOf" srcId="{A6477DEC-8C7A-4E74-9C79-1A08AE36ABC7}" destId="{4C59B945-C69C-4911-A883-55C19E183CA6}" srcOrd="3" destOrd="0" presId="urn:microsoft.com/office/officeart/2005/8/layout/default#4"/>
    <dgm:cxn modelId="{25D73725-C52A-4797-9AC0-1AF1A2F833DA}" type="presParOf" srcId="{A6477DEC-8C7A-4E74-9C79-1A08AE36ABC7}" destId="{55AE6005-B9B0-419A-84E8-3E60A7E35266}" srcOrd="4" destOrd="0" presId="urn:microsoft.com/office/officeart/2005/8/layout/default#4"/>
    <dgm:cxn modelId="{4BFB0138-EE5A-411A-9E95-046BD7A48A21}" type="presParOf" srcId="{A6477DEC-8C7A-4E74-9C79-1A08AE36ABC7}" destId="{85F2BB5C-A866-496D-8734-CCF3251AF27A}" srcOrd="5" destOrd="0" presId="urn:microsoft.com/office/officeart/2005/8/layout/default#4"/>
    <dgm:cxn modelId="{45ECEC66-D60A-47E2-8659-D46486F1C0A9}" type="presParOf" srcId="{A6477DEC-8C7A-4E74-9C79-1A08AE36ABC7}" destId="{EB73CC78-C016-436E-B4F7-7237F841ABD7}" srcOrd="6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8C4264-D636-49B2-AA23-74C7B36FCA1C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pt-PT"/>
        </a:p>
      </dgm:t>
    </dgm:pt>
    <dgm:pt modelId="{C5B34D54-0051-48F8-A222-880BF937B008}">
      <dgm:prSet phldrT="[Texto]" custT="1"/>
      <dgm:spPr>
        <a:solidFill>
          <a:srgbClr val="F5F1E0"/>
        </a:solidFill>
        <a:ln w="28575"/>
        <a:effectLst>
          <a:outerShdw blurRad="165100" dir="18900000" sy="23000" kx="-1200000" algn="bl" rotWithShape="0">
            <a:prstClr val="black">
              <a:alpha val="18000"/>
            </a:prst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>
            <a:lnSpc>
              <a:spcPct val="150000"/>
            </a:lnSpc>
          </a:pPr>
          <a:r>
            <a:rPr lang="pt-PT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rPr>
            <a:t>O que aconteceu com os participantes quando voltaram para Belfast?</a:t>
          </a:r>
          <a:endParaRPr lang="pt-PT" sz="18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CFAACE22-43D1-4FB9-AB37-D1F40F57DE06}" type="parTrans" cxnId="{AC13CCC3-541A-45C9-A74B-17571B0448BF}">
      <dgm:prSet/>
      <dgm:spPr/>
      <dgm:t>
        <a:bodyPr/>
        <a:lstStyle/>
        <a:p>
          <a:endParaRPr lang="pt-PT"/>
        </a:p>
      </dgm:t>
    </dgm:pt>
    <dgm:pt modelId="{02E3B983-8752-4DF8-8D18-FFD339B85894}" type="sibTrans" cxnId="{AC13CCC3-541A-45C9-A74B-17571B0448BF}">
      <dgm:prSet/>
      <dgm:spPr/>
      <dgm:t>
        <a:bodyPr/>
        <a:lstStyle/>
        <a:p>
          <a:endParaRPr lang="pt-PT"/>
        </a:p>
      </dgm:t>
    </dgm:pt>
    <dgm:pt modelId="{06173C02-9971-4B64-9E97-2135D6283B23}">
      <dgm:prSet phldrT="[Texto]" custT="1"/>
      <dgm:spPr>
        <a:solidFill>
          <a:srgbClr val="F5F1E0"/>
        </a:solidFill>
        <a:ln w="28575"/>
        <a:effectLst>
          <a:outerShdw blurRad="165100" dir="18900000" sy="23000" kx="-1200000" algn="bl" rotWithShape="0">
            <a:prstClr val="black">
              <a:alpha val="18000"/>
            </a:prst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>
            <a:lnSpc>
              <a:spcPct val="150000"/>
            </a:lnSpc>
          </a:pPr>
          <a:r>
            <a:rPr lang="pt-PT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rPr>
            <a:t>Será que lucraram de alguma forma com o que aprenderam em </a:t>
          </a:r>
          <a:r>
            <a:rPr lang="pt-PT" sz="18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rPr>
            <a:t>Stirling</a:t>
          </a:r>
          <a:r>
            <a:rPr lang="pt-PT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rPr>
            <a:t>?  </a:t>
          </a:r>
          <a:endParaRPr lang="pt-PT" sz="18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40FDD431-64A6-4C8D-9BB5-3244F05F49FC}" type="parTrans" cxnId="{8E26F744-63F8-49E7-93E0-C153B7BAF3B9}">
      <dgm:prSet/>
      <dgm:spPr/>
      <dgm:t>
        <a:bodyPr/>
        <a:lstStyle/>
        <a:p>
          <a:endParaRPr lang="pt-PT"/>
        </a:p>
      </dgm:t>
    </dgm:pt>
    <dgm:pt modelId="{3900D48B-F420-471B-AB59-A1E4C7EB8CDE}" type="sibTrans" cxnId="{8E26F744-63F8-49E7-93E0-C153B7BAF3B9}">
      <dgm:prSet/>
      <dgm:spPr/>
      <dgm:t>
        <a:bodyPr/>
        <a:lstStyle/>
        <a:p>
          <a:endParaRPr lang="pt-PT"/>
        </a:p>
      </dgm:t>
    </dgm:pt>
    <dgm:pt modelId="{9EDBE4D5-C641-4FD8-A8B3-7FB9113FFB00}">
      <dgm:prSet phldrT="[Texto]" custT="1"/>
      <dgm:spPr>
        <a:solidFill>
          <a:srgbClr val="F5F1E0"/>
        </a:solidFill>
        <a:ln w="28575"/>
        <a:effectLst>
          <a:outerShdw blurRad="165100" dir="18900000" sy="23000" kx="-1200000" algn="bl" rotWithShape="0">
            <a:prstClr val="black">
              <a:alpha val="18000"/>
            </a:prst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l">
            <a:lnSpc>
              <a:spcPct val="150000"/>
            </a:lnSpc>
          </a:pPr>
          <a:r>
            <a:rPr lang="pt-PT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rPr>
            <a:t>Foram capazes de realizar tudo o que tinham planeado?</a:t>
          </a:r>
          <a:endParaRPr lang="pt-PT" sz="18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B3072252-4DE2-41A2-A77F-D74FB0A5C074}" type="parTrans" cxnId="{770A6913-596F-407E-B5AD-69A6E46F3CB1}">
      <dgm:prSet/>
      <dgm:spPr/>
      <dgm:t>
        <a:bodyPr/>
        <a:lstStyle/>
        <a:p>
          <a:endParaRPr lang="pt-PT"/>
        </a:p>
      </dgm:t>
    </dgm:pt>
    <dgm:pt modelId="{F267932C-4842-43D8-8A58-40DB3DA27755}" type="sibTrans" cxnId="{770A6913-596F-407E-B5AD-69A6E46F3CB1}">
      <dgm:prSet/>
      <dgm:spPr/>
      <dgm:t>
        <a:bodyPr/>
        <a:lstStyle/>
        <a:p>
          <a:endParaRPr lang="pt-PT"/>
        </a:p>
      </dgm:t>
    </dgm:pt>
    <dgm:pt modelId="{8F0FE966-9248-4707-844A-AE5418D5596A}" type="pres">
      <dgm:prSet presAssocID="{488C4264-D636-49B2-AA23-74C7B36FCA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71B5E341-8F97-492E-A577-D0379AB3648B}" type="pres">
      <dgm:prSet presAssocID="{C5B34D54-0051-48F8-A222-880BF937B008}" presName="parentText" presStyleLbl="node1" presStyleIdx="0" presStyleCnt="3" custLinFactNeighborX="-10886" custLinFactNeighborY="20647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F8D5A5E-83DE-4907-AA3D-4BA38B3A079B}" type="pres">
      <dgm:prSet presAssocID="{02E3B983-8752-4DF8-8D18-FFD339B85894}" presName="spacer" presStyleCnt="0"/>
      <dgm:spPr/>
    </dgm:pt>
    <dgm:pt modelId="{4D70D49A-F6E2-498A-866E-84994B903FA9}" type="pres">
      <dgm:prSet presAssocID="{06173C02-9971-4B64-9E97-2135D6283B2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D141B51-EDD2-4F26-8199-B1E87425E455}" type="pres">
      <dgm:prSet presAssocID="{3900D48B-F420-471B-AB59-A1E4C7EB8CDE}" presName="spacer" presStyleCnt="0"/>
      <dgm:spPr/>
    </dgm:pt>
    <dgm:pt modelId="{E4EE5CE0-6864-48F5-B1BF-213376F4C573}" type="pres">
      <dgm:prSet presAssocID="{9EDBE4D5-C641-4FD8-A8B3-7FB9113FFB0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73B252DE-3F7F-4326-BF31-DBB1D1017FA6}" type="presOf" srcId="{488C4264-D636-49B2-AA23-74C7B36FCA1C}" destId="{8F0FE966-9248-4707-844A-AE5418D5596A}" srcOrd="0" destOrd="0" presId="urn:microsoft.com/office/officeart/2005/8/layout/vList2"/>
    <dgm:cxn modelId="{195493F6-89D1-48EB-8DD5-F512B72022A2}" type="presOf" srcId="{C5B34D54-0051-48F8-A222-880BF937B008}" destId="{71B5E341-8F97-492E-A577-D0379AB3648B}" srcOrd="0" destOrd="0" presId="urn:microsoft.com/office/officeart/2005/8/layout/vList2"/>
    <dgm:cxn modelId="{770A6913-596F-407E-B5AD-69A6E46F3CB1}" srcId="{488C4264-D636-49B2-AA23-74C7B36FCA1C}" destId="{9EDBE4D5-C641-4FD8-A8B3-7FB9113FFB00}" srcOrd="2" destOrd="0" parTransId="{B3072252-4DE2-41A2-A77F-D74FB0A5C074}" sibTransId="{F267932C-4842-43D8-8A58-40DB3DA27755}"/>
    <dgm:cxn modelId="{F4F16CDB-DA05-4CB5-AC3D-52163A7205E7}" type="presOf" srcId="{06173C02-9971-4B64-9E97-2135D6283B23}" destId="{4D70D49A-F6E2-498A-866E-84994B903FA9}" srcOrd="0" destOrd="0" presId="urn:microsoft.com/office/officeart/2005/8/layout/vList2"/>
    <dgm:cxn modelId="{AC13CCC3-541A-45C9-A74B-17571B0448BF}" srcId="{488C4264-D636-49B2-AA23-74C7B36FCA1C}" destId="{C5B34D54-0051-48F8-A222-880BF937B008}" srcOrd="0" destOrd="0" parTransId="{CFAACE22-43D1-4FB9-AB37-D1F40F57DE06}" sibTransId="{02E3B983-8752-4DF8-8D18-FFD339B85894}"/>
    <dgm:cxn modelId="{8E26F744-63F8-49E7-93E0-C153B7BAF3B9}" srcId="{488C4264-D636-49B2-AA23-74C7B36FCA1C}" destId="{06173C02-9971-4B64-9E97-2135D6283B23}" srcOrd="1" destOrd="0" parTransId="{40FDD431-64A6-4C8D-9BB5-3244F05F49FC}" sibTransId="{3900D48B-F420-471B-AB59-A1E4C7EB8CDE}"/>
    <dgm:cxn modelId="{D6F81C58-D806-4391-A18F-9E4BA4133EBA}" type="presOf" srcId="{9EDBE4D5-C641-4FD8-A8B3-7FB9113FFB00}" destId="{E4EE5CE0-6864-48F5-B1BF-213376F4C573}" srcOrd="0" destOrd="0" presId="urn:microsoft.com/office/officeart/2005/8/layout/vList2"/>
    <dgm:cxn modelId="{18C23852-F468-4A4D-95B9-0D4D2B31A3C8}" type="presParOf" srcId="{8F0FE966-9248-4707-844A-AE5418D5596A}" destId="{71B5E341-8F97-492E-A577-D0379AB3648B}" srcOrd="0" destOrd="0" presId="urn:microsoft.com/office/officeart/2005/8/layout/vList2"/>
    <dgm:cxn modelId="{9ACEE492-F018-4907-89B1-1D13CFE861EF}" type="presParOf" srcId="{8F0FE966-9248-4707-844A-AE5418D5596A}" destId="{6F8D5A5E-83DE-4907-AA3D-4BA38B3A079B}" srcOrd="1" destOrd="0" presId="urn:microsoft.com/office/officeart/2005/8/layout/vList2"/>
    <dgm:cxn modelId="{FF294C09-B6FE-4E14-B14C-31A5D3F9D545}" type="presParOf" srcId="{8F0FE966-9248-4707-844A-AE5418D5596A}" destId="{4D70D49A-F6E2-498A-866E-84994B903FA9}" srcOrd="2" destOrd="0" presId="urn:microsoft.com/office/officeart/2005/8/layout/vList2"/>
    <dgm:cxn modelId="{F7466720-0E0F-45CB-B17C-A1994AB4FFCE}" type="presParOf" srcId="{8F0FE966-9248-4707-844A-AE5418D5596A}" destId="{2D141B51-EDD2-4F26-8199-B1E87425E455}" srcOrd="3" destOrd="0" presId="urn:microsoft.com/office/officeart/2005/8/layout/vList2"/>
    <dgm:cxn modelId="{8BDCD9F1-9A00-419A-8EB9-FC9ADC480617}" type="presParOf" srcId="{8F0FE966-9248-4707-844A-AE5418D5596A}" destId="{E4EE5CE0-6864-48F5-B1BF-213376F4C57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88C4264-D636-49B2-AA23-74C7B36FCA1C}" type="doc">
      <dgm:prSet loTypeId="urn:microsoft.com/office/officeart/2005/8/layout/default#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pt-PT"/>
        </a:p>
      </dgm:t>
    </dgm:pt>
    <dgm:pt modelId="{C5B34D54-0051-48F8-A222-880BF937B008}">
      <dgm:prSet phldrT="[Texto]" custT="1"/>
      <dgm:spPr>
        <a:solidFill>
          <a:srgbClr val="F5F1E0"/>
        </a:solidFill>
        <a:ln w="28575"/>
        <a:effectLst>
          <a:outerShdw blurRad="165100" dir="18900000" sy="23000" kx="-1200000" algn="bl" rotWithShape="0">
            <a:prstClr val="black">
              <a:alpha val="18000"/>
            </a:prst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>
            <a:lnSpc>
              <a:spcPct val="150000"/>
            </a:lnSpc>
          </a:pPr>
          <a:r>
            <a:rPr lang="pt-PT" sz="1800" dirty="0" smtClean="0">
              <a:solidFill>
                <a:schemeClr val="tx1">
                  <a:lumMod val="65000"/>
                  <a:lumOff val="35000"/>
                </a:schemeClr>
              </a:solidFill>
            </a:rPr>
            <a:t>O workshop teve </a:t>
          </a:r>
          <a:r>
            <a:rPr lang="pt-PT" sz="1800" i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efeitos positivos</a:t>
          </a:r>
          <a:r>
            <a:rPr lang="pt-PT" sz="1800" dirty="0" smtClean="0">
              <a:solidFill>
                <a:schemeClr val="tx1">
                  <a:lumMod val="65000"/>
                  <a:lumOff val="35000"/>
                </a:schemeClr>
              </a:solidFill>
            </a:rPr>
            <a:t>,  realçando-se a sua abordagem e importância ética na tentativa de </a:t>
          </a:r>
          <a:r>
            <a:rPr lang="pt-PT" sz="1800" i="1" u="sng" dirty="0" smtClean="0">
              <a:solidFill>
                <a:schemeClr val="tx1">
                  <a:lumMod val="65000"/>
                  <a:lumOff val="35000"/>
                </a:schemeClr>
              </a:solidFill>
            </a:rPr>
            <a:t>resolução do conflito</a:t>
          </a:r>
          <a:r>
            <a:rPr lang="pt-PT" sz="1800" dirty="0" smtClean="0">
              <a:solidFill>
                <a:schemeClr val="tx1">
                  <a:lumMod val="65000"/>
                  <a:lumOff val="35000"/>
                </a:schemeClr>
              </a:solidFill>
            </a:rPr>
            <a:t>;</a:t>
          </a:r>
          <a:endParaRPr lang="pt-PT" sz="18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CFAACE22-43D1-4FB9-AB37-D1F40F57DE06}" type="parTrans" cxnId="{AC13CCC3-541A-45C9-A74B-17571B0448BF}">
      <dgm:prSet/>
      <dgm:spPr/>
      <dgm:t>
        <a:bodyPr/>
        <a:lstStyle/>
        <a:p>
          <a:endParaRPr lang="pt-PT"/>
        </a:p>
      </dgm:t>
    </dgm:pt>
    <dgm:pt modelId="{02E3B983-8752-4DF8-8D18-FFD339B85894}" type="sibTrans" cxnId="{AC13CCC3-541A-45C9-A74B-17571B0448BF}">
      <dgm:prSet/>
      <dgm:spPr/>
      <dgm:t>
        <a:bodyPr/>
        <a:lstStyle/>
        <a:p>
          <a:endParaRPr lang="pt-PT"/>
        </a:p>
      </dgm:t>
    </dgm:pt>
    <dgm:pt modelId="{06173C02-9971-4B64-9E97-2135D6283B23}">
      <dgm:prSet phldrT="[Texto]" custT="1"/>
      <dgm:spPr>
        <a:solidFill>
          <a:srgbClr val="F5F1E0"/>
        </a:solidFill>
        <a:ln w="28575"/>
        <a:effectLst>
          <a:outerShdw blurRad="165100" dir="18900000" sy="23000" kx="-1200000" algn="bl" rotWithShape="0">
            <a:prstClr val="black">
              <a:alpha val="18000"/>
            </a:prst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>
            <a:lnSpc>
              <a:spcPct val="150000"/>
            </a:lnSpc>
          </a:pPr>
          <a:r>
            <a:rPr lang="pt-PT" sz="1800" dirty="0" smtClean="0">
              <a:solidFill>
                <a:schemeClr val="tx1">
                  <a:lumMod val="65000"/>
                  <a:lumOff val="35000"/>
                </a:schemeClr>
              </a:solidFill>
            </a:rPr>
            <a:t>A </a:t>
          </a:r>
          <a:r>
            <a:rPr lang="pt-PT" sz="1800" i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neutralidade dos promotores </a:t>
          </a:r>
          <a:r>
            <a:rPr lang="pt-PT" sz="1800" dirty="0" smtClean="0">
              <a:solidFill>
                <a:schemeClr val="tx1">
                  <a:lumMod val="65000"/>
                  <a:lumOff val="35000"/>
                </a:schemeClr>
              </a:solidFill>
            </a:rPr>
            <a:t>do Workshop, beneficiou a realização do mesmo, </a:t>
          </a:r>
          <a:r>
            <a:rPr lang="pt-PT" sz="1800" i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focando</a:t>
          </a:r>
          <a:r>
            <a:rPr lang="pt-PT" sz="1800" dirty="0" smtClean="0">
              <a:solidFill>
                <a:schemeClr val="tx1">
                  <a:lumMod val="65000"/>
                  <a:lumOff val="35000"/>
                </a:schemeClr>
              </a:solidFill>
            </a:rPr>
            <a:t> os </a:t>
          </a:r>
          <a:r>
            <a:rPr lang="pt-PT" sz="1800" i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participantes </a:t>
          </a:r>
          <a:r>
            <a:rPr lang="pt-PT" sz="1800" dirty="0" smtClean="0">
              <a:solidFill>
                <a:schemeClr val="tx1">
                  <a:lumMod val="65000"/>
                  <a:lumOff val="35000"/>
                </a:schemeClr>
              </a:solidFill>
            </a:rPr>
            <a:t>para uma </a:t>
          </a:r>
          <a:r>
            <a:rPr lang="pt-PT" sz="1800" i="1" u="sng" dirty="0" smtClean="0">
              <a:solidFill>
                <a:schemeClr val="tx1">
                  <a:lumMod val="65000"/>
                  <a:lumOff val="35000"/>
                </a:schemeClr>
              </a:solidFill>
            </a:rPr>
            <a:t>solução global </a:t>
          </a:r>
          <a:r>
            <a:rPr lang="pt-PT" sz="1800" dirty="0" smtClean="0">
              <a:solidFill>
                <a:schemeClr val="tx1">
                  <a:lumMod val="65000"/>
                  <a:lumOff val="35000"/>
                </a:schemeClr>
              </a:solidFill>
            </a:rPr>
            <a:t>para o </a:t>
          </a:r>
          <a:r>
            <a:rPr lang="pt-PT" sz="1800" i="1" u="sng" dirty="0" smtClean="0">
              <a:solidFill>
                <a:schemeClr val="tx1">
                  <a:lumMod val="65000"/>
                  <a:lumOff val="35000"/>
                </a:schemeClr>
              </a:solidFill>
            </a:rPr>
            <a:t>conflito</a:t>
          </a:r>
          <a:r>
            <a:rPr lang="pt-PT" sz="1800" dirty="0" smtClean="0">
              <a:solidFill>
                <a:schemeClr val="tx1">
                  <a:lumMod val="65000"/>
                  <a:lumOff val="35000"/>
                </a:schemeClr>
              </a:solidFill>
            </a:rPr>
            <a:t>.</a:t>
          </a:r>
          <a:endParaRPr lang="pt-PT" sz="18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40FDD431-64A6-4C8D-9BB5-3244F05F49FC}" type="parTrans" cxnId="{8E26F744-63F8-49E7-93E0-C153B7BAF3B9}">
      <dgm:prSet/>
      <dgm:spPr/>
      <dgm:t>
        <a:bodyPr/>
        <a:lstStyle/>
        <a:p>
          <a:endParaRPr lang="pt-PT"/>
        </a:p>
      </dgm:t>
    </dgm:pt>
    <dgm:pt modelId="{3900D48B-F420-471B-AB59-A1E4C7EB8CDE}" type="sibTrans" cxnId="{8E26F744-63F8-49E7-93E0-C153B7BAF3B9}">
      <dgm:prSet/>
      <dgm:spPr/>
      <dgm:t>
        <a:bodyPr/>
        <a:lstStyle/>
        <a:p>
          <a:endParaRPr lang="pt-PT"/>
        </a:p>
      </dgm:t>
    </dgm:pt>
    <dgm:pt modelId="{A6477DEC-8C7A-4E74-9C79-1A08AE36ABC7}" type="pres">
      <dgm:prSet presAssocID="{488C4264-D636-49B2-AA23-74C7B36FCA1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467B6826-3117-40F2-BD93-D50BB8F478BF}" type="pres">
      <dgm:prSet presAssocID="{C5B34D54-0051-48F8-A222-880BF937B008}" presName="node" presStyleLbl="node1" presStyleIdx="0" presStyleCnt="2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t-PT"/>
        </a:p>
      </dgm:t>
    </dgm:pt>
    <dgm:pt modelId="{064FB4BA-8831-478A-A582-D4FED1194702}" type="pres">
      <dgm:prSet presAssocID="{02E3B983-8752-4DF8-8D18-FFD339B85894}" presName="sibTrans" presStyleCnt="0"/>
      <dgm:spPr/>
    </dgm:pt>
    <dgm:pt modelId="{37051D60-DA7D-46B4-B058-E67D45037E61}" type="pres">
      <dgm:prSet presAssocID="{06173C02-9971-4B64-9E97-2135D6283B23}" presName="node" presStyleLbl="node1" presStyleIdx="1" presStyleCnt="2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t-PT"/>
        </a:p>
      </dgm:t>
    </dgm:pt>
  </dgm:ptLst>
  <dgm:cxnLst>
    <dgm:cxn modelId="{8E26F744-63F8-49E7-93E0-C153B7BAF3B9}" srcId="{488C4264-D636-49B2-AA23-74C7B36FCA1C}" destId="{06173C02-9971-4B64-9E97-2135D6283B23}" srcOrd="1" destOrd="0" parTransId="{40FDD431-64A6-4C8D-9BB5-3244F05F49FC}" sibTransId="{3900D48B-F420-471B-AB59-A1E4C7EB8CDE}"/>
    <dgm:cxn modelId="{6E456022-B95E-4393-8120-C101E6A3C206}" type="presOf" srcId="{C5B34D54-0051-48F8-A222-880BF937B008}" destId="{467B6826-3117-40F2-BD93-D50BB8F478BF}" srcOrd="0" destOrd="0" presId="urn:microsoft.com/office/officeart/2005/8/layout/default#5"/>
    <dgm:cxn modelId="{F19EA6EE-198B-43E0-977F-DF823C4487C7}" type="presOf" srcId="{06173C02-9971-4B64-9E97-2135D6283B23}" destId="{37051D60-DA7D-46B4-B058-E67D45037E61}" srcOrd="0" destOrd="0" presId="urn:microsoft.com/office/officeart/2005/8/layout/default#5"/>
    <dgm:cxn modelId="{AC13CCC3-541A-45C9-A74B-17571B0448BF}" srcId="{488C4264-D636-49B2-AA23-74C7B36FCA1C}" destId="{C5B34D54-0051-48F8-A222-880BF937B008}" srcOrd="0" destOrd="0" parTransId="{CFAACE22-43D1-4FB9-AB37-D1F40F57DE06}" sibTransId="{02E3B983-8752-4DF8-8D18-FFD339B85894}"/>
    <dgm:cxn modelId="{9FC9CE59-B45C-4739-B6C9-5A0E1304162F}" type="presOf" srcId="{488C4264-D636-49B2-AA23-74C7B36FCA1C}" destId="{A6477DEC-8C7A-4E74-9C79-1A08AE36ABC7}" srcOrd="0" destOrd="0" presId="urn:microsoft.com/office/officeart/2005/8/layout/default#5"/>
    <dgm:cxn modelId="{4116DA8D-1639-423B-A154-48983AC3CD11}" type="presParOf" srcId="{A6477DEC-8C7A-4E74-9C79-1A08AE36ABC7}" destId="{467B6826-3117-40F2-BD93-D50BB8F478BF}" srcOrd="0" destOrd="0" presId="urn:microsoft.com/office/officeart/2005/8/layout/default#5"/>
    <dgm:cxn modelId="{BD235B26-295A-4953-B604-984D9510BC93}" type="presParOf" srcId="{A6477DEC-8C7A-4E74-9C79-1A08AE36ABC7}" destId="{064FB4BA-8831-478A-A582-D4FED1194702}" srcOrd="1" destOrd="0" presId="urn:microsoft.com/office/officeart/2005/8/layout/default#5"/>
    <dgm:cxn modelId="{0F782E49-F174-42A1-A79C-CAAEA0CF0B47}" type="presParOf" srcId="{A6477DEC-8C7A-4E74-9C79-1A08AE36ABC7}" destId="{37051D60-DA7D-46B4-B058-E67D45037E61}" srcOrd="2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7B6826-3117-40F2-BD93-D50BB8F478BF}">
      <dsp:nvSpPr>
        <dsp:cNvPr id="0" name=""/>
        <dsp:cNvSpPr/>
      </dsp:nvSpPr>
      <dsp:spPr>
        <a:xfrm>
          <a:off x="804" y="873686"/>
          <a:ext cx="3138218" cy="1882931"/>
        </a:xfrm>
        <a:prstGeom prst="roundRect">
          <a:avLst/>
        </a:prstGeom>
        <a:solidFill>
          <a:srgbClr val="F5F1E0"/>
        </a:solidFill>
        <a:ln w="28575" cap="flat" cmpd="sng" algn="ctr">
          <a:solidFill>
            <a:scrgbClr r="0" g="0" b="0"/>
          </a:solidFill>
          <a:prstDash val="solid"/>
        </a:ln>
        <a:effectLst>
          <a:outerShdw blurRad="165100" dir="18900000" sy="23000" kx="-1200000" algn="bl" rotWithShape="0">
            <a:prstClr val="black">
              <a:alpha val="18000"/>
            </a:prst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300" kern="1200" dirty="0" smtClean="0">
              <a:solidFill>
                <a:srgbClr val="A8122A"/>
              </a:solidFill>
            </a:rPr>
            <a:t>Religião Protestante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300" kern="1200" dirty="0" smtClean="0">
              <a:solidFill>
                <a:schemeClr val="tx1"/>
              </a:solidFill>
            </a:rPr>
            <a:t>65%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300" kern="1200" dirty="0" smtClean="0">
              <a:solidFill>
                <a:schemeClr val="tx1"/>
              </a:solidFill>
            </a:rPr>
            <a:t>Ingleses + Irlandeses Unionistas</a:t>
          </a:r>
        </a:p>
      </dsp:txBody>
      <dsp:txXfrm>
        <a:off x="804" y="873686"/>
        <a:ext cx="3138218" cy="1882931"/>
      </dsp:txXfrm>
    </dsp:sp>
    <dsp:sp modelId="{EB73CC78-C016-436E-B4F7-7237F841ABD7}">
      <dsp:nvSpPr>
        <dsp:cNvPr id="0" name=""/>
        <dsp:cNvSpPr/>
      </dsp:nvSpPr>
      <dsp:spPr>
        <a:xfrm>
          <a:off x="3452844" y="873686"/>
          <a:ext cx="3138218" cy="1882931"/>
        </a:xfrm>
        <a:prstGeom prst="roundRect">
          <a:avLst/>
        </a:prstGeom>
        <a:solidFill>
          <a:srgbClr val="F5F1E0"/>
        </a:solidFill>
        <a:ln w="28575" cap="flat" cmpd="sng" algn="ctr">
          <a:solidFill>
            <a:scrgbClr r="0" g="0" b="0"/>
          </a:solidFill>
          <a:prstDash val="solid"/>
        </a:ln>
        <a:effectLst>
          <a:outerShdw blurRad="165100" dir="18900000" sy="23000" kx="-1200000" algn="bl" rotWithShape="0">
            <a:prstClr val="black">
              <a:alpha val="18000"/>
            </a:prst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300" kern="1200" dirty="0" smtClean="0">
              <a:solidFill>
                <a:srgbClr val="A8122A"/>
              </a:solidFill>
            </a:rPr>
            <a:t>Religião Católica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300" kern="1200" dirty="0" smtClean="0">
              <a:solidFill>
                <a:schemeClr val="tx1"/>
              </a:solidFill>
            </a:rPr>
            <a:t>35%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300" kern="1200" dirty="0" smtClean="0">
              <a:solidFill>
                <a:schemeClr val="tx1"/>
              </a:solidFill>
            </a:rPr>
            <a:t>Irlandeses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300" kern="1200" dirty="0" smtClean="0">
              <a:solidFill>
                <a:schemeClr val="tx1"/>
              </a:solidFill>
            </a:rPr>
            <a:t>Nacionalistas</a:t>
          </a:r>
          <a:endParaRPr lang="pt-PT" sz="2300" kern="1200" dirty="0">
            <a:solidFill>
              <a:schemeClr val="tx1"/>
            </a:solidFill>
          </a:endParaRPr>
        </a:p>
      </dsp:txBody>
      <dsp:txXfrm>
        <a:off x="3452844" y="873686"/>
        <a:ext cx="3138218" cy="188293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53971306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071750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601123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592762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12768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F5F1E0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100" y="3440900"/>
            <a:ext cx="9144000" cy="3417000"/>
          </a:xfrm>
          <a:prstGeom prst="rect">
            <a:avLst/>
          </a:prstGeom>
          <a:solidFill>
            <a:srgbClr val="A8122A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1880400" y="2382450"/>
            <a:ext cx="5383199" cy="2093100"/>
          </a:xfrm>
          <a:prstGeom prst="rect">
            <a:avLst/>
          </a:prstGeom>
          <a:noFill/>
          <a:ln w="19050" cap="flat" cmpd="sng">
            <a:solidFill>
              <a:srgbClr val="22222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1944450" y="2441850"/>
            <a:ext cx="5255100" cy="1974300"/>
          </a:xfrm>
          <a:prstGeom prst="rect">
            <a:avLst/>
          </a:prstGeom>
          <a:solidFill>
            <a:srgbClr val="222222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100" y="0"/>
            <a:ext cx="9144000" cy="1062299"/>
          </a:xfrm>
          <a:prstGeom prst="rect">
            <a:avLst/>
          </a:prstGeom>
          <a:solidFill>
            <a:srgbClr val="F5F1E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1765350" y="697300"/>
            <a:ext cx="5613299" cy="729300"/>
          </a:xfrm>
          <a:prstGeom prst="rect">
            <a:avLst/>
          </a:prstGeom>
          <a:noFill/>
          <a:ln w="9525" cap="flat" cmpd="sng">
            <a:solidFill>
              <a:srgbClr val="22222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810200" y="743350"/>
            <a:ext cx="5523599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871075"/>
            <a:ext cx="8229600" cy="4696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863150"/>
            <a:ext cx="3994500" cy="4704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692274" y="1863150"/>
            <a:ext cx="3994500" cy="4704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1" name="Shape 31"/>
          <p:cNvSpPr/>
          <p:nvPr/>
        </p:nvSpPr>
        <p:spPr>
          <a:xfrm>
            <a:off x="100" y="0"/>
            <a:ext cx="9144000" cy="1062299"/>
          </a:xfrm>
          <a:prstGeom prst="rect">
            <a:avLst/>
          </a:prstGeom>
          <a:solidFill>
            <a:srgbClr val="F5F1E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1765350" y="697300"/>
            <a:ext cx="5613299" cy="729300"/>
          </a:xfrm>
          <a:prstGeom prst="rect">
            <a:avLst/>
          </a:prstGeom>
          <a:noFill/>
          <a:ln w="9525" cap="flat" cmpd="sng">
            <a:solidFill>
              <a:srgbClr val="22222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1810200" y="743350"/>
            <a:ext cx="5523599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100" y="0"/>
            <a:ext cx="9144000" cy="1062299"/>
          </a:xfrm>
          <a:prstGeom prst="rect">
            <a:avLst/>
          </a:prstGeom>
          <a:solidFill>
            <a:srgbClr val="F5F1E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1765350" y="697300"/>
            <a:ext cx="5613299" cy="729300"/>
          </a:xfrm>
          <a:prstGeom prst="rect">
            <a:avLst/>
          </a:prstGeom>
          <a:noFill/>
          <a:ln w="9525" cap="flat" cmpd="sng">
            <a:solidFill>
              <a:srgbClr val="22222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1810200" y="743350"/>
            <a:ext cx="5523599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100" y="5795700"/>
            <a:ext cx="9144000" cy="1062299"/>
          </a:xfrm>
          <a:prstGeom prst="rect">
            <a:avLst/>
          </a:prstGeom>
          <a:solidFill>
            <a:srgbClr val="F5F1E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5795700"/>
            <a:ext cx="8229600" cy="1062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360"/>
              </a:spcBef>
              <a:buClr>
                <a:srgbClr val="A8122A"/>
              </a:buClr>
              <a:buSzPct val="100000"/>
              <a:buFont typeface="Merriweather"/>
              <a:buNone/>
              <a:defRPr sz="1400" i="1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light">
    <p:bg>
      <p:bgPr>
        <a:solidFill>
          <a:srgbClr val="F5F1E0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0900" y="438000"/>
            <a:ext cx="8242200" cy="5981999"/>
          </a:xfrm>
          <a:prstGeom prst="rect">
            <a:avLst/>
          </a:prstGeom>
          <a:noFill/>
          <a:ln w="9525" cap="flat" cmpd="sng">
            <a:solidFill>
              <a:srgbClr val="22222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528600" y="519300"/>
            <a:ext cx="8086800" cy="5819400"/>
          </a:xfrm>
          <a:prstGeom prst="rect">
            <a:avLst/>
          </a:prstGeom>
          <a:noFill/>
          <a:ln w="28575" cap="flat" cmpd="sng">
            <a:solidFill>
              <a:srgbClr val="22222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810300" y="742400"/>
            <a:ext cx="5523599" cy="6372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222222"/>
              </a:buClr>
              <a:buSzPct val="100000"/>
              <a:buFont typeface="Raleway"/>
              <a:buChar char="◉"/>
              <a:defRPr sz="2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480"/>
              </a:spcBef>
              <a:buClr>
                <a:srgbClr val="222222"/>
              </a:buClr>
              <a:buSzPct val="100000"/>
              <a:buFont typeface="Raleway"/>
              <a:defRPr sz="20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480"/>
              </a:spcBef>
              <a:buClr>
                <a:srgbClr val="222222"/>
              </a:buClr>
              <a:buSzPct val="100000"/>
              <a:buFont typeface="Raleway"/>
              <a:defRPr sz="20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360"/>
              </a:spcBef>
              <a:buClr>
                <a:srgbClr val="222222"/>
              </a:buClr>
              <a:buSzPct val="100000"/>
              <a:buFont typeface="Raleway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360"/>
              </a:spcBef>
              <a:buClr>
                <a:srgbClr val="222222"/>
              </a:buClr>
              <a:buSzPct val="100000"/>
              <a:buFont typeface="Raleway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360"/>
              </a:spcBef>
              <a:buClr>
                <a:srgbClr val="222222"/>
              </a:buClr>
              <a:buSzPct val="100000"/>
              <a:buFont typeface="Raleway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360"/>
              </a:spcBef>
              <a:buClr>
                <a:srgbClr val="222222"/>
              </a:buClr>
              <a:buSzPct val="100000"/>
              <a:buFont typeface="Raleway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360"/>
              </a:spcBef>
              <a:buClr>
                <a:srgbClr val="222222"/>
              </a:buClr>
              <a:buSzPct val="100000"/>
              <a:buFont typeface="Raleway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360"/>
              </a:spcBef>
              <a:buClr>
                <a:srgbClr val="222222"/>
              </a:buClr>
              <a:buSzPct val="100000"/>
              <a:buFont typeface="Raleway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4" r:id="rId4"/>
    <p:sldLayoutId id="2147483655" r:id="rId5"/>
    <p:sldLayoutId id="2147483656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Apresenta&#231;&#227;o%20GE.pptx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1944450" y="2441850"/>
            <a:ext cx="5255100" cy="1974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pt-PT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anose="020B0604020202020204" charset="0"/>
              </a:rPr>
              <a:t>The</a:t>
            </a:r>
            <a:r>
              <a:rPr lang="pt-PT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anose="020B0604020202020204" charset="0"/>
              </a:rPr>
              <a:t> Belfast Workshop: </a:t>
            </a:r>
            <a:r>
              <a:rPr lang="pt-PT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anose="020B0604020202020204" charset="0"/>
              </a:rPr>
              <a:t/>
            </a:r>
            <a:br>
              <a:rPr lang="pt-PT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anose="020B0604020202020204" charset="0"/>
              </a:rPr>
            </a:br>
            <a:r>
              <a:rPr lang="pt-PT" sz="2300" dirty="0" err="1" smtClean="0">
                <a:latin typeface="Raleway" panose="020B0604020202020204" charset="0"/>
              </a:rPr>
              <a:t>An</a:t>
            </a:r>
            <a:r>
              <a:rPr lang="pt-PT" sz="2300" dirty="0" smtClean="0">
                <a:latin typeface="Raleway" panose="020B0604020202020204" charset="0"/>
              </a:rPr>
              <a:t> </a:t>
            </a:r>
            <a:r>
              <a:rPr lang="pt-PT" sz="2300" dirty="0" err="1">
                <a:latin typeface="Raleway" panose="020B0604020202020204" charset="0"/>
              </a:rPr>
              <a:t>Application</a:t>
            </a:r>
            <a:r>
              <a:rPr lang="pt-PT" sz="2300" dirty="0">
                <a:latin typeface="Raleway" panose="020B0604020202020204" charset="0"/>
              </a:rPr>
              <a:t> </a:t>
            </a:r>
            <a:r>
              <a:rPr lang="pt-PT" sz="2300" dirty="0" err="1">
                <a:latin typeface="Raleway" panose="020B0604020202020204" charset="0"/>
              </a:rPr>
              <a:t>of</a:t>
            </a:r>
            <a:r>
              <a:rPr lang="pt-PT" sz="2300" dirty="0">
                <a:latin typeface="Raleway" panose="020B0604020202020204" charset="0"/>
              </a:rPr>
              <a:t> </a:t>
            </a:r>
            <a:r>
              <a:rPr lang="pt-PT" sz="2300" dirty="0" err="1">
                <a:latin typeface="Raleway" panose="020B0604020202020204" charset="0"/>
              </a:rPr>
              <a:t>Group</a:t>
            </a:r>
            <a:r>
              <a:rPr lang="pt-PT" sz="2300" dirty="0">
                <a:latin typeface="Raleway" panose="020B0604020202020204" charset="0"/>
              </a:rPr>
              <a:t> </a:t>
            </a:r>
            <a:r>
              <a:rPr lang="pt-PT" sz="2300" dirty="0" err="1">
                <a:latin typeface="Raleway" panose="020B0604020202020204" charset="0"/>
              </a:rPr>
              <a:t>Techniques</a:t>
            </a:r>
            <a:r>
              <a:rPr lang="pt-PT" sz="2300" dirty="0">
                <a:latin typeface="Raleway" panose="020B0604020202020204" charset="0"/>
              </a:rPr>
              <a:t> To a </a:t>
            </a:r>
            <a:r>
              <a:rPr lang="pt-PT" sz="2300" dirty="0" err="1">
                <a:latin typeface="Raleway" panose="020B0604020202020204" charset="0"/>
              </a:rPr>
              <a:t>Destructive</a:t>
            </a:r>
            <a:r>
              <a:rPr lang="pt-PT" sz="2300" dirty="0">
                <a:latin typeface="Raleway" panose="020B0604020202020204" charset="0"/>
              </a:rPr>
              <a:t> </a:t>
            </a:r>
            <a:r>
              <a:rPr lang="pt-PT" sz="2300" dirty="0" err="1">
                <a:latin typeface="Raleway" panose="020B0604020202020204" charset="0"/>
              </a:rPr>
              <a:t>Confict</a:t>
            </a:r>
            <a:endParaRPr lang="pt-PT" sz="2300" dirty="0">
              <a:latin typeface="Raleway" panose="020B060402020202020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6102" y="192020"/>
            <a:ext cx="2053521" cy="913449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89647" y="5726920"/>
            <a:ext cx="26015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700" b="1" dirty="0" smtClean="0">
                <a:latin typeface="Raleway" panose="020B0604020202020204" charset="0"/>
                <a:cs typeface="Arial" panose="020B0604020202020204" pitchFamily="34" charset="0"/>
              </a:rPr>
              <a:t>Docente: </a:t>
            </a:r>
          </a:p>
          <a:p>
            <a:r>
              <a:rPr lang="pt-PT" sz="1700" dirty="0" smtClean="0">
                <a:latin typeface="Raleway" panose="020B0604020202020204" charset="0"/>
                <a:cs typeface="Arial" panose="020B0604020202020204" pitchFamily="34" charset="0"/>
              </a:rPr>
              <a:t>Sofia Bento</a:t>
            </a:r>
            <a:endParaRPr lang="pt-PT" sz="1700" dirty="0">
              <a:solidFill>
                <a:srgbClr val="737371"/>
              </a:solidFill>
              <a:latin typeface="Raleway" panose="020B060402020202020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391180" y="5726920"/>
            <a:ext cx="564267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700" b="1" dirty="0" smtClean="0">
                <a:latin typeface="Raleway" panose="020B0604020202020204" charset="0"/>
              </a:rPr>
              <a:t>Discentes: </a:t>
            </a:r>
          </a:p>
          <a:p>
            <a:r>
              <a:rPr lang="pt-PT" sz="1700" dirty="0" smtClean="0">
                <a:latin typeface="Raleway" panose="020B0604020202020204" charset="0"/>
              </a:rPr>
              <a:t>Ana Cunha 46623 | </a:t>
            </a:r>
            <a:r>
              <a:rPr lang="pt-PT" sz="1700" dirty="0">
                <a:latin typeface="Raleway" panose="020B0604020202020204" charset="0"/>
              </a:rPr>
              <a:t>Ana Grilo </a:t>
            </a:r>
            <a:r>
              <a:rPr lang="pt-PT" sz="1700" dirty="0" smtClean="0">
                <a:latin typeface="Raleway" panose="020B0604020202020204" charset="0"/>
              </a:rPr>
              <a:t>46239 | Liane Martins 46463 | Luís </a:t>
            </a:r>
            <a:r>
              <a:rPr lang="pt-PT" sz="1700" dirty="0">
                <a:latin typeface="Raleway" panose="020B0604020202020204" charset="0"/>
              </a:rPr>
              <a:t>Carvalho </a:t>
            </a:r>
            <a:r>
              <a:rPr lang="pt-PT" sz="1700" dirty="0" smtClean="0">
                <a:latin typeface="Raleway" panose="020B0604020202020204" charset="0"/>
              </a:rPr>
              <a:t>46630 | Sebastião </a:t>
            </a:r>
            <a:r>
              <a:rPr lang="pt-PT" sz="1700" dirty="0">
                <a:latin typeface="Raleway" panose="020B0604020202020204" charset="0"/>
              </a:rPr>
              <a:t>Nunes 46101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73153" y="336028"/>
            <a:ext cx="3234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anose="020B0604020202020204" charset="0"/>
              </a:rPr>
              <a:t>Gestão de Equipas </a:t>
            </a:r>
          </a:p>
          <a:p>
            <a:pPr algn="ctr"/>
            <a:r>
              <a:rPr lang="pt-PT" sz="2000" b="1" dirty="0" smtClean="0">
                <a:latin typeface="Raleway" panose="020B0604020202020204" charset="0"/>
              </a:rPr>
              <a:t>2015/2016</a:t>
            </a:r>
            <a:endParaRPr lang="pt-PT" sz="2000" b="1" dirty="0">
              <a:latin typeface="Raleway" panose="020B060402020202020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944450" y="1712583"/>
            <a:ext cx="5255100" cy="525649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erriweather"/>
              <a:buNone/>
              <a:defRPr sz="3600" b="0" i="0" u="none" strike="noStrike" cap="none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3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3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3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3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3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3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3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3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r>
              <a:rPr lang="pt-PT" sz="2200" dirty="0" err="1" smtClean="0">
                <a:solidFill>
                  <a:schemeClr val="bg1"/>
                </a:solidFill>
                <a:latin typeface="Raleway" panose="020B0604020202020204" charset="0"/>
              </a:rPr>
              <a:t>Journal</a:t>
            </a:r>
            <a:r>
              <a:rPr lang="pt-PT" sz="2200" dirty="0" smtClean="0">
                <a:solidFill>
                  <a:schemeClr val="bg1"/>
                </a:solidFill>
                <a:latin typeface="Raleway" panose="020B0604020202020204" charset="0"/>
              </a:rPr>
              <a:t> </a:t>
            </a:r>
            <a:r>
              <a:rPr lang="pt-PT" sz="2200" dirty="0" err="1" smtClean="0">
                <a:solidFill>
                  <a:schemeClr val="bg1"/>
                </a:solidFill>
                <a:latin typeface="Raleway" panose="020B0604020202020204" charset="0"/>
              </a:rPr>
              <a:t>of</a:t>
            </a:r>
            <a:r>
              <a:rPr lang="pt-PT" sz="2200" dirty="0" smtClean="0">
                <a:solidFill>
                  <a:schemeClr val="bg1"/>
                </a:solidFill>
                <a:latin typeface="Raleway" panose="020B0604020202020204" charset="0"/>
              </a:rPr>
              <a:t> </a:t>
            </a:r>
            <a:r>
              <a:rPr lang="pt-PT" sz="2200" dirty="0" err="1" smtClean="0">
                <a:solidFill>
                  <a:schemeClr val="bg1"/>
                </a:solidFill>
                <a:latin typeface="Raleway" panose="020B0604020202020204" charset="0"/>
              </a:rPr>
              <a:t>Conflict</a:t>
            </a:r>
            <a:r>
              <a:rPr lang="pt-PT" sz="2200" dirty="0" smtClean="0">
                <a:solidFill>
                  <a:schemeClr val="bg1"/>
                </a:solidFill>
                <a:latin typeface="Raleway" panose="020B0604020202020204" charset="0"/>
              </a:rPr>
              <a:t> </a:t>
            </a:r>
            <a:r>
              <a:rPr lang="pt-PT" sz="2200" dirty="0" err="1" smtClean="0">
                <a:solidFill>
                  <a:schemeClr val="bg1"/>
                </a:solidFill>
                <a:latin typeface="Raleway" panose="020B0604020202020204" charset="0"/>
              </a:rPr>
              <a:t>Resolution</a:t>
            </a:r>
            <a:endParaRPr lang="pt-PT" sz="2200" dirty="0">
              <a:solidFill>
                <a:schemeClr val="bg1"/>
              </a:solidFill>
              <a:latin typeface="Raleway" panose="020B060402020202020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3812" y="369933"/>
            <a:ext cx="8276253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PT" sz="1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PT" sz="1800" b="1" dirty="0">
                <a:solidFill>
                  <a:srgbClr val="A812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anose="020B0604020202020204" charset="0"/>
                <a:cs typeface="Times New Roman" panose="02020603050405020304" pitchFamily="18" charset="0"/>
              </a:rPr>
              <a:t>2º parte</a:t>
            </a:r>
          </a:p>
          <a:p>
            <a:pPr algn="just"/>
            <a:endParaRPr lang="pt-PT" sz="800" dirty="0">
              <a:latin typeface="Raleway" panose="020B060402020202020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PT" sz="1800" dirty="0">
                <a:latin typeface="Raleway" panose="020B0604020202020204" charset="0"/>
                <a:cs typeface="Times New Roman" panose="02020603050405020304" pitchFamily="18" charset="0"/>
              </a:rPr>
              <a:t>Restantes 4 </a:t>
            </a:r>
            <a:r>
              <a:rPr lang="pt-PT" sz="1800" dirty="0" smtClean="0">
                <a:latin typeface="Raleway" panose="020B0604020202020204" charset="0"/>
                <a:cs typeface="Times New Roman" panose="02020603050405020304" pitchFamily="18" charset="0"/>
              </a:rPr>
              <a:t>dias</a:t>
            </a:r>
            <a:endParaRPr lang="pt-PT" sz="1800" b="1" dirty="0">
              <a:latin typeface="Raleway" panose="020B060402020202020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pt-PT" sz="800" dirty="0">
              <a:latin typeface="Raleway" panose="020B060402020202020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PT" sz="1800" dirty="0">
                <a:latin typeface="Raleway" panose="020B0604020202020204" charset="0"/>
                <a:cs typeface="Times New Roman" panose="02020603050405020304" pitchFamily="18" charset="0"/>
              </a:rPr>
              <a:t>Grupos formados com base nos bairros de Belfast.</a:t>
            </a:r>
          </a:p>
          <a:p>
            <a:pPr algn="just">
              <a:lnSpc>
                <a:spcPct val="150000"/>
              </a:lnSpc>
            </a:pPr>
            <a:r>
              <a:rPr lang="pt-PT" sz="1800" dirty="0">
                <a:latin typeface="Raleway" panose="020B0604020202020204" charset="0"/>
                <a:cs typeface="Times New Roman" panose="02020603050405020304" pitchFamily="18" charset="0"/>
              </a:rPr>
              <a:t>Rotação constante e aleatória dos membros dos grupos</a:t>
            </a:r>
            <a:r>
              <a:rPr lang="pt-PT" sz="1800" dirty="0" smtClean="0">
                <a:latin typeface="Raleway" panose="020B0604020202020204" charset="0"/>
                <a:cs typeface="Times New Roman" panose="02020603050405020304" pitchFamily="18" charset="0"/>
              </a:rPr>
              <a:t>.</a:t>
            </a:r>
            <a:endParaRPr lang="pt-PT" sz="1800" dirty="0">
              <a:latin typeface="Raleway" panose="020B060402020202020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pt-PT" sz="800" dirty="0">
              <a:latin typeface="Raleway" panose="020B060402020202020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PT" sz="1800" dirty="0">
                <a:latin typeface="Raleway" panose="020B0604020202020204" charset="0"/>
                <a:cs typeface="Times New Roman" panose="02020603050405020304" pitchFamily="18" charset="0"/>
              </a:rPr>
              <a:t>Exercícios de role-</a:t>
            </a:r>
            <a:r>
              <a:rPr lang="pt-PT" sz="1800" dirty="0" err="1">
                <a:latin typeface="Raleway" panose="020B0604020202020204" charset="0"/>
                <a:cs typeface="Times New Roman" panose="02020603050405020304" pitchFamily="18" charset="0"/>
              </a:rPr>
              <a:t>playing</a:t>
            </a:r>
            <a:r>
              <a:rPr lang="pt-PT" sz="1800" dirty="0">
                <a:latin typeface="Raleway" panose="020B0604020202020204" charset="0"/>
                <a:cs typeface="Times New Roman" panose="02020603050405020304" pitchFamily="18" charset="0"/>
              </a:rPr>
              <a:t> e simulações;</a:t>
            </a:r>
          </a:p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PT" sz="1800" dirty="0">
                <a:latin typeface="Raleway" panose="020B0604020202020204" charset="0"/>
                <a:cs typeface="Times New Roman" panose="02020603050405020304" pitchFamily="18" charset="0"/>
              </a:rPr>
              <a:t>Planeamento das atividades de “volta para casa”;</a:t>
            </a:r>
          </a:p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PT" sz="1800" dirty="0">
                <a:latin typeface="Raleway" panose="020B0604020202020204" charset="0"/>
                <a:cs typeface="Times New Roman" panose="02020603050405020304" pitchFamily="18" charset="0"/>
              </a:rPr>
              <a:t>Desenvolver e praticar competências específicas.</a:t>
            </a:r>
          </a:p>
          <a:p>
            <a:pPr algn="just">
              <a:lnSpc>
                <a:spcPct val="150000"/>
              </a:lnSpc>
            </a:pPr>
            <a:endParaRPr lang="pt-PT" sz="800" dirty="0">
              <a:latin typeface="Raleway" panose="020B060402020202020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PT" sz="1800" dirty="0">
                <a:latin typeface="Raleway" panose="020B0604020202020204" charset="0"/>
                <a:cs typeface="Times New Roman" panose="02020603050405020304" pitchFamily="18" charset="0"/>
              </a:rPr>
              <a:t>Enfrentar o retorno à realidade de Belfast.</a:t>
            </a:r>
          </a:p>
        </p:txBody>
      </p:sp>
    </p:spTree>
    <p:extLst>
      <p:ext uri="{BB962C8B-B14F-4D97-AF65-F5344CB8AC3E}">
        <p14:creationId xmlns:p14="http://schemas.microsoft.com/office/powerpoint/2010/main" xmlns="" val="238284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70849" y="358502"/>
            <a:ext cx="82295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1800" dirty="0">
                <a:latin typeface="Raleway" panose="020B0604020202020204" charset="0"/>
                <a:cs typeface="Times New Roman" panose="02020603050405020304" pitchFamily="18" charset="0"/>
              </a:rPr>
              <a:t>Reações individuais relativas ao Workshop:</a:t>
            </a:r>
          </a:p>
          <a:p>
            <a:pPr algn="just">
              <a:lnSpc>
                <a:spcPct val="150000"/>
              </a:lnSpc>
            </a:pPr>
            <a:endParaRPr lang="pt-PT" sz="1800" dirty="0">
              <a:latin typeface="Raleway" panose="020B060402020202020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1800" i="1" dirty="0" smtClean="0">
                <a:latin typeface="Merriweather" panose="020B0604020202020204" charset="0"/>
              </a:rPr>
              <a:t>“I’m </a:t>
            </a:r>
            <a:r>
              <a:rPr lang="en-US" sz="1800" i="1" dirty="0">
                <a:latin typeface="Merriweather" panose="020B0604020202020204" charset="0"/>
              </a:rPr>
              <a:t>learning something about myself</a:t>
            </a:r>
            <a:r>
              <a:rPr lang="en-US" sz="1800" i="1" dirty="0" smtClean="0">
                <a:latin typeface="Merriweather" panose="020B0604020202020204" charset="0"/>
              </a:rPr>
              <a:t>.”</a:t>
            </a:r>
          </a:p>
          <a:p>
            <a:pPr algn="ctr"/>
            <a:endParaRPr lang="en-US" sz="1800" i="1" dirty="0" smtClean="0">
              <a:latin typeface="Merriweather" panose="020B0604020202020204" charset="0"/>
            </a:endParaRPr>
          </a:p>
          <a:p>
            <a:pPr algn="ctr">
              <a:lnSpc>
                <a:spcPct val="150000"/>
              </a:lnSpc>
            </a:pPr>
            <a:r>
              <a:rPr lang="en-US" sz="1800" i="1" dirty="0" smtClean="0">
                <a:latin typeface="Merriweather" panose="020B0604020202020204" charset="0"/>
              </a:rPr>
              <a:t>“But </a:t>
            </a:r>
            <a:r>
              <a:rPr lang="en-US" sz="1800" i="1" dirty="0">
                <a:latin typeface="Merriweather" panose="020B0604020202020204" charset="0"/>
              </a:rPr>
              <a:t>we have to work in our own community</a:t>
            </a:r>
            <a:r>
              <a:rPr lang="en-US" sz="1800" i="1" dirty="0" smtClean="0">
                <a:latin typeface="Merriweather" panose="020B0604020202020204" charset="0"/>
              </a:rPr>
              <a:t>.”</a:t>
            </a:r>
          </a:p>
          <a:p>
            <a:pPr algn="ctr"/>
            <a:endParaRPr lang="en-US" sz="1800" i="1" dirty="0">
              <a:latin typeface="Merriweather" panose="020B0604020202020204" charset="0"/>
            </a:endParaRPr>
          </a:p>
          <a:p>
            <a:pPr algn="ctr">
              <a:lnSpc>
                <a:spcPct val="150000"/>
              </a:lnSpc>
            </a:pPr>
            <a:r>
              <a:rPr lang="en-US" sz="1800" i="1" dirty="0" smtClean="0">
                <a:latin typeface="Merriweather" panose="020B0604020202020204" charset="0"/>
              </a:rPr>
              <a:t>“We </a:t>
            </a:r>
            <a:r>
              <a:rPr lang="en-US" sz="1800" i="1" dirty="0">
                <a:latin typeface="Merriweather" panose="020B0604020202020204" charset="0"/>
              </a:rPr>
              <a:t>are destroying ourselves, we are bringing out the bad in ourselves</a:t>
            </a:r>
            <a:r>
              <a:rPr lang="en-US" sz="1800" i="1" dirty="0" smtClean="0">
                <a:latin typeface="Merriweather" panose="020B0604020202020204" charset="0"/>
              </a:rPr>
              <a:t>.”</a:t>
            </a:r>
          </a:p>
          <a:p>
            <a:pPr algn="ctr"/>
            <a:endParaRPr lang="en-US" sz="1800" i="1" dirty="0">
              <a:latin typeface="Merriweather" panose="020B0604020202020204" charset="0"/>
            </a:endParaRPr>
          </a:p>
          <a:p>
            <a:pPr algn="ctr">
              <a:lnSpc>
                <a:spcPct val="150000"/>
              </a:lnSpc>
            </a:pPr>
            <a:r>
              <a:rPr lang="en-US" sz="1800" i="1" dirty="0" smtClean="0">
                <a:latin typeface="Merriweather" panose="020B0604020202020204" charset="0"/>
              </a:rPr>
              <a:t>“Is </a:t>
            </a:r>
            <a:r>
              <a:rPr lang="en-US" sz="1800" i="1" dirty="0">
                <a:latin typeface="Merriweather" panose="020B0604020202020204" charset="0"/>
              </a:rPr>
              <a:t>the violence in the staff or in ourselves</a:t>
            </a:r>
            <a:r>
              <a:rPr lang="en-US" sz="1800" i="1" dirty="0" smtClean="0">
                <a:latin typeface="Merriweather" panose="020B0604020202020204" charset="0"/>
              </a:rPr>
              <a:t>?”</a:t>
            </a:r>
          </a:p>
          <a:p>
            <a:pPr algn="ctr"/>
            <a:endParaRPr lang="en-US" sz="1800" i="1" dirty="0">
              <a:latin typeface="Merriweather" panose="020B0604020202020204" charset="0"/>
            </a:endParaRPr>
          </a:p>
          <a:p>
            <a:pPr algn="ctr">
              <a:lnSpc>
                <a:spcPct val="150000"/>
              </a:lnSpc>
            </a:pPr>
            <a:r>
              <a:rPr lang="en-US" sz="1800" i="1" dirty="0" smtClean="0">
                <a:latin typeface="Merriweather" panose="020B0604020202020204" charset="0"/>
              </a:rPr>
              <a:t>“What </a:t>
            </a:r>
            <a:r>
              <a:rPr lang="en-US" sz="1800" i="1" dirty="0">
                <a:latin typeface="Merriweather" panose="020B0604020202020204" charset="0"/>
              </a:rPr>
              <a:t>I learned is that, if a person speaks for you, you let him speak</a:t>
            </a:r>
            <a:r>
              <a:rPr lang="en-US" sz="1800" i="1" dirty="0" smtClean="0">
                <a:latin typeface="Merriweather" panose="020B0604020202020204" charset="0"/>
              </a:rPr>
              <a:t>.”</a:t>
            </a:r>
          </a:p>
          <a:p>
            <a:pPr algn="ctr"/>
            <a:endParaRPr lang="en-US" sz="1800" i="1" dirty="0">
              <a:latin typeface="Merriweather" panose="020B0604020202020204" charset="0"/>
            </a:endParaRPr>
          </a:p>
          <a:p>
            <a:pPr algn="ctr">
              <a:lnSpc>
                <a:spcPct val="150000"/>
              </a:lnSpc>
            </a:pPr>
            <a:r>
              <a:rPr lang="en-US" sz="1800" i="1" dirty="0" smtClean="0">
                <a:latin typeface="Merriweather" panose="020B0604020202020204" charset="0"/>
              </a:rPr>
              <a:t>“Is </a:t>
            </a:r>
            <a:r>
              <a:rPr lang="en-US" sz="1800" i="1" dirty="0">
                <a:latin typeface="Merriweather" panose="020B0604020202020204" charset="0"/>
              </a:rPr>
              <a:t>it right to use violence against those who use violence</a:t>
            </a:r>
            <a:r>
              <a:rPr lang="en-US" sz="1800" i="1" dirty="0" smtClean="0">
                <a:latin typeface="Merriweather" panose="020B0604020202020204" charset="0"/>
              </a:rPr>
              <a:t>?”</a:t>
            </a:r>
          </a:p>
          <a:p>
            <a:pPr algn="ctr"/>
            <a:endParaRPr lang="en-US" sz="1800" i="1" dirty="0">
              <a:latin typeface="Merriweather" panose="020B0604020202020204" charset="0"/>
            </a:endParaRPr>
          </a:p>
          <a:p>
            <a:pPr algn="ctr">
              <a:lnSpc>
                <a:spcPct val="150000"/>
              </a:lnSpc>
            </a:pPr>
            <a:r>
              <a:rPr lang="en-US" sz="1800" i="1" dirty="0" smtClean="0">
                <a:latin typeface="Merriweather" panose="020B0604020202020204" charset="0"/>
              </a:rPr>
              <a:t>“Those emotions are in us.”</a:t>
            </a:r>
            <a:endParaRPr lang="en-US" sz="1800" i="1" dirty="0">
              <a:latin typeface="Merriweather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7121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000" dirty="0" err="1"/>
              <a:t>Group</a:t>
            </a:r>
            <a:r>
              <a:rPr lang="pt-PT" sz="2000" dirty="0"/>
              <a:t> </a:t>
            </a:r>
            <a:r>
              <a:rPr lang="pt-PT" sz="2000" dirty="0" err="1" smtClean="0"/>
              <a:t>Behavior</a:t>
            </a:r>
            <a:endParaRPr lang="pt-PT" sz="2000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pt-PT" sz="1800" dirty="0" smtClean="0"/>
              <a:t>Aprender sobre o processo:</a:t>
            </a:r>
          </a:p>
          <a:p>
            <a:pPr>
              <a:buClr>
                <a:srgbClr val="C00000"/>
              </a:buClr>
              <a:buNone/>
            </a:pPr>
            <a:endParaRPr lang="pt-PT" sz="1800" dirty="0"/>
          </a:p>
          <a:p>
            <a:pPr>
              <a:buClr>
                <a:srgbClr val="C00000"/>
              </a:buClr>
              <a:buNone/>
            </a:pPr>
            <a:endParaRPr lang="pt-PT" sz="1800" dirty="0"/>
          </a:p>
        </p:txBody>
      </p:sp>
      <p:graphicFrame>
        <p:nvGraphicFramePr>
          <p:cNvPr id="15" name="Diagrama 14"/>
          <p:cNvGraphicFramePr/>
          <p:nvPr>
            <p:extLst>
              <p:ext uri="{D42A27DB-BD31-4B8C-83A1-F6EECF244321}">
                <p14:modId xmlns:p14="http://schemas.microsoft.com/office/powerpoint/2010/main" xmlns="" val="2268361389"/>
              </p:ext>
            </p:extLst>
          </p:nvPr>
        </p:nvGraphicFramePr>
        <p:xfrm>
          <a:off x="1282891" y="2456597"/>
          <a:ext cx="6591868" cy="3630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7950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Texto 2"/>
          <p:cNvSpPr txBox="1">
            <a:spLocks/>
          </p:cNvSpPr>
          <p:nvPr/>
        </p:nvSpPr>
        <p:spPr>
          <a:xfrm>
            <a:off x="286603" y="315230"/>
            <a:ext cx="8229600" cy="469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A8122A"/>
              </a:buClr>
              <a:buSzPct val="100000"/>
              <a:buFont typeface="Merriweather"/>
              <a:buNone/>
              <a:defRPr sz="1400" b="0" i="1" u="none" strike="noStrike" cap="none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aleway"/>
              <a:buNone/>
              <a:defRPr sz="2000" b="0" i="0" u="none" strike="noStrike" cap="none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aleway"/>
              <a:buNone/>
              <a:defRPr sz="2000" b="0" i="0" u="none" strike="noStrike" cap="none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aleway"/>
              <a:buNone/>
              <a:defRPr sz="1600" b="0" i="0" u="none" strike="noStrike" cap="none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aleway"/>
              <a:buNone/>
              <a:defRPr sz="1600" b="0" i="0" u="none" strike="noStrike" cap="none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aleway"/>
              <a:buNone/>
              <a:defRPr sz="1600" b="0" i="0" u="none" strike="noStrike" cap="none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aleway"/>
              <a:buNone/>
              <a:defRPr sz="1600" b="0" i="0" u="none" strike="noStrike" cap="none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aleway"/>
              <a:buNone/>
              <a:defRPr sz="1600" b="0" i="0" u="none" strike="noStrike" cap="none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aleway"/>
              <a:buNone/>
              <a:defRPr sz="1600" b="0" i="0" u="none" strike="noStrike" cap="none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marL="342900" indent="-342900" algn="l">
              <a:buClr>
                <a:srgbClr val="C00000"/>
              </a:buClr>
              <a:buFont typeface="+mj-lt"/>
              <a:buAutoNum type="arabicPeriod" startAt="2"/>
            </a:pPr>
            <a:endParaRPr lang="pt-PT" sz="1800" dirty="0" smtClean="0">
              <a:latin typeface="Raleway" panose="020B0604020202020204" charset="0"/>
            </a:endParaRPr>
          </a:p>
          <a:p>
            <a:pPr marL="342900" indent="-342900" algn="l">
              <a:buClr>
                <a:srgbClr val="C00000"/>
              </a:buClr>
              <a:buFont typeface="+mj-lt"/>
              <a:buAutoNum type="arabicPeriod" startAt="2"/>
            </a:pPr>
            <a:r>
              <a:rPr lang="pt-PT" sz="1800" i="0" dirty="0" smtClean="0">
                <a:solidFill>
                  <a:schemeClr val="tx1"/>
                </a:solidFill>
                <a:latin typeface="Raleway" panose="020B0604020202020204" charset="0"/>
              </a:rPr>
              <a:t>Aprender sobre os outros: </a:t>
            </a:r>
          </a:p>
          <a:p>
            <a:pPr algn="l">
              <a:buClr>
                <a:srgbClr val="C00000"/>
              </a:buClr>
            </a:pPr>
            <a:endParaRPr lang="pt-PT" sz="1800" i="0" dirty="0" smtClean="0">
              <a:solidFill>
                <a:schemeClr val="tx1"/>
              </a:solidFill>
              <a:latin typeface="Raleway" panose="020B0604020202020204" charset="0"/>
            </a:endParaRPr>
          </a:p>
          <a:p>
            <a:pPr algn="l">
              <a:buClr>
                <a:srgbClr val="C00000"/>
              </a:buClr>
            </a:pPr>
            <a:endParaRPr lang="pt-PT" sz="1800" i="0" dirty="0">
              <a:solidFill>
                <a:schemeClr val="tx1"/>
              </a:solidFill>
              <a:latin typeface="Raleway" panose="020B0604020202020204" charset="0"/>
            </a:endParaRPr>
          </a:p>
          <a:p>
            <a:pPr>
              <a:lnSpc>
                <a:spcPct val="150000"/>
              </a:lnSpc>
            </a:pPr>
            <a:r>
              <a:rPr lang="pt-PT" sz="1800" dirty="0">
                <a:solidFill>
                  <a:schemeClr val="tx1"/>
                </a:solidFill>
              </a:rPr>
              <a:t>“</a:t>
            </a:r>
            <a:r>
              <a:rPr lang="pt-PT" sz="1800" dirty="0" err="1">
                <a:solidFill>
                  <a:schemeClr val="tx1"/>
                </a:solidFill>
              </a:rPr>
              <a:t>When</a:t>
            </a:r>
            <a:r>
              <a:rPr lang="pt-PT" sz="1800" dirty="0">
                <a:solidFill>
                  <a:schemeClr val="tx1"/>
                </a:solidFill>
              </a:rPr>
              <a:t> I </a:t>
            </a:r>
            <a:r>
              <a:rPr lang="pt-PT" sz="1800" dirty="0" err="1">
                <a:solidFill>
                  <a:schemeClr val="tx1"/>
                </a:solidFill>
              </a:rPr>
              <a:t>got</a:t>
            </a:r>
            <a:r>
              <a:rPr lang="pt-PT" sz="1800" dirty="0">
                <a:solidFill>
                  <a:schemeClr val="tx1"/>
                </a:solidFill>
              </a:rPr>
              <a:t> </a:t>
            </a:r>
            <a:r>
              <a:rPr lang="pt-PT" sz="1800" dirty="0" err="1">
                <a:solidFill>
                  <a:schemeClr val="tx1"/>
                </a:solidFill>
              </a:rPr>
              <a:t>on</a:t>
            </a:r>
            <a:r>
              <a:rPr lang="pt-PT" sz="1800" dirty="0">
                <a:solidFill>
                  <a:schemeClr val="tx1"/>
                </a:solidFill>
              </a:rPr>
              <a:t> </a:t>
            </a:r>
            <a:r>
              <a:rPr lang="pt-PT" sz="1800" dirty="0" err="1">
                <a:solidFill>
                  <a:schemeClr val="tx1"/>
                </a:solidFill>
              </a:rPr>
              <a:t>the</a:t>
            </a:r>
            <a:r>
              <a:rPr lang="pt-PT" sz="1800" dirty="0">
                <a:solidFill>
                  <a:schemeClr val="tx1"/>
                </a:solidFill>
              </a:rPr>
              <a:t> ferry, I </a:t>
            </a:r>
            <a:r>
              <a:rPr lang="pt-PT" sz="1800" dirty="0" err="1">
                <a:solidFill>
                  <a:schemeClr val="tx1"/>
                </a:solidFill>
              </a:rPr>
              <a:t>was</a:t>
            </a:r>
            <a:r>
              <a:rPr lang="pt-PT" sz="1800" dirty="0">
                <a:solidFill>
                  <a:schemeClr val="tx1"/>
                </a:solidFill>
              </a:rPr>
              <a:t> </a:t>
            </a:r>
            <a:r>
              <a:rPr lang="pt-PT" sz="1800" dirty="0" err="1">
                <a:solidFill>
                  <a:schemeClr val="tx1"/>
                </a:solidFill>
              </a:rPr>
              <a:t>terrified</a:t>
            </a:r>
            <a:r>
              <a:rPr lang="pt-PT" sz="1800" dirty="0">
                <a:solidFill>
                  <a:schemeClr val="tx1"/>
                </a:solidFill>
              </a:rPr>
              <a:t> </a:t>
            </a:r>
            <a:r>
              <a:rPr lang="pt-PT" sz="1800" dirty="0" err="1">
                <a:solidFill>
                  <a:schemeClr val="tx1"/>
                </a:solidFill>
              </a:rPr>
              <a:t>when</a:t>
            </a:r>
            <a:r>
              <a:rPr lang="pt-PT" sz="1800" dirty="0">
                <a:solidFill>
                  <a:schemeClr val="tx1"/>
                </a:solidFill>
              </a:rPr>
              <a:t> I </a:t>
            </a:r>
            <a:r>
              <a:rPr lang="pt-PT" sz="1800" dirty="0" err="1">
                <a:solidFill>
                  <a:schemeClr val="tx1"/>
                </a:solidFill>
              </a:rPr>
              <a:t>saw</a:t>
            </a:r>
            <a:r>
              <a:rPr lang="pt-PT" sz="1800" dirty="0">
                <a:solidFill>
                  <a:schemeClr val="tx1"/>
                </a:solidFill>
              </a:rPr>
              <a:t> </a:t>
            </a:r>
            <a:r>
              <a:rPr lang="pt-PT" sz="1800" dirty="0" err="1">
                <a:solidFill>
                  <a:schemeClr val="tx1"/>
                </a:solidFill>
              </a:rPr>
              <a:t>who</a:t>
            </a:r>
            <a:r>
              <a:rPr lang="pt-PT" sz="1800" dirty="0">
                <a:solidFill>
                  <a:schemeClr val="tx1"/>
                </a:solidFill>
              </a:rPr>
              <a:t> </a:t>
            </a:r>
            <a:r>
              <a:rPr lang="pt-PT" sz="1800" dirty="0" err="1">
                <a:solidFill>
                  <a:schemeClr val="tx1"/>
                </a:solidFill>
              </a:rPr>
              <a:t>else</a:t>
            </a:r>
            <a:r>
              <a:rPr lang="pt-PT" sz="1800" dirty="0">
                <a:solidFill>
                  <a:schemeClr val="tx1"/>
                </a:solidFill>
              </a:rPr>
              <a:t> </a:t>
            </a:r>
            <a:r>
              <a:rPr lang="pt-PT" sz="1800" dirty="0" err="1">
                <a:solidFill>
                  <a:schemeClr val="tx1"/>
                </a:solidFill>
              </a:rPr>
              <a:t>was</a:t>
            </a:r>
            <a:r>
              <a:rPr lang="pt-PT" sz="1800" dirty="0">
                <a:solidFill>
                  <a:schemeClr val="tx1"/>
                </a:solidFill>
              </a:rPr>
              <a:t> </a:t>
            </a:r>
            <a:r>
              <a:rPr lang="pt-PT" sz="1800" dirty="0" err="1">
                <a:solidFill>
                  <a:schemeClr val="tx1"/>
                </a:solidFill>
              </a:rPr>
              <a:t>coming</a:t>
            </a:r>
            <a:r>
              <a:rPr lang="pt-PT" sz="1800" dirty="0">
                <a:solidFill>
                  <a:schemeClr val="tx1"/>
                </a:solidFill>
              </a:rPr>
              <a:t> [...] </a:t>
            </a:r>
          </a:p>
          <a:p>
            <a:pPr>
              <a:lnSpc>
                <a:spcPct val="150000"/>
              </a:lnSpc>
            </a:pPr>
            <a:r>
              <a:rPr lang="pt-PT" sz="1800" dirty="0" err="1">
                <a:solidFill>
                  <a:schemeClr val="tx1"/>
                </a:solidFill>
              </a:rPr>
              <a:t>now</a:t>
            </a:r>
            <a:r>
              <a:rPr lang="pt-PT" sz="1800" dirty="0">
                <a:solidFill>
                  <a:schemeClr val="tx1"/>
                </a:solidFill>
              </a:rPr>
              <a:t> I </a:t>
            </a:r>
            <a:r>
              <a:rPr lang="pt-PT" sz="1800" dirty="0" err="1">
                <a:solidFill>
                  <a:schemeClr val="tx1"/>
                </a:solidFill>
              </a:rPr>
              <a:t>see</a:t>
            </a:r>
            <a:r>
              <a:rPr lang="pt-PT" sz="1800" dirty="0">
                <a:solidFill>
                  <a:schemeClr val="tx1"/>
                </a:solidFill>
              </a:rPr>
              <a:t> </a:t>
            </a:r>
            <a:r>
              <a:rPr lang="pt-PT" sz="1800" dirty="0" err="1">
                <a:solidFill>
                  <a:schemeClr val="tx1"/>
                </a:solidFill>
              </a:rPr>
              <a:t>they’re</a:t>
            </a:r>
            <a:r>
              <a:rPr lang="pt-PT" sz="1800" dirty="0">
                <a:solidFill>
                  <a:schemeClr val="tx1"/>
                </a:solidFill>
              </a:rPr>
              <a:t> </a:t>
            </a:r>
            <a:r>
              <a:rPr lang="pt-PT" sz="1800" dirty="0" err="1">
                <a:solidFill>
                  <a:schemeClr val="tx1"/>
                </a:solidFill>
              </a:rPr>
              <a:t>all</a:t>
            </a:r>
            <a:r>
              <a:rPr lang="pt-PT" sz="1800" dirty="0">
                <a:solidFill>
                  <a:schemeClr val="tx1"/>
                </a:solidFill>
              </a:rPr>
              <a:t> </a:t>
            </a:r>
            <a:r>
              <a:rPr lang="pt-PT" sz="1800" dirty="0" err="1">
                <a:solidFill>
                  <a:schemeClr val="tx1"/>
                </a:solidFill>
              </a:rPr>
              <a:t>right</a:t>
            </a:r>
            <a:r>
              <a:rPr lang="pt-PT" sz="1800" dirty="0">
                <a:solidFill>
                  <a:schemeClr val="tx1"/>
                </a:solidFill>
              </a:rPr>
              <a:t> </a:t>
            </a:r>
            <a:r>
              <a:rPr lang="pt-PT" sz="1800" dirty="0" smtClean="0">
                <a:solidFill>
                  <a:schemeClr val="tx1"/>
                </a:solidFill>
              </a:rPr>
              <a:t>too.” </a:t>
            </a:r>
            <a:endParaRPr lang="pt-PT" sz="1800" i="0" dirty="0" smtClean="0">
              <a:solidFill>
                <a:schemeClr val="tx1"/>
              </a:solidFill>
              <a:latin typeface="Raleway" panose="020B0604020202020204" charset="0"/>
            </a:endParaRPr>
          </a:p>
          <a:p>
            <a:endParaRPr lang="pt-PT" sz="1800" i="0" dirty="0">
              <a:solidFill>
                <a:schemeClr val="tx1"/>
              </a:solidFill>
              <a:latin typeface="Raleway" panose="020B0604020202020204" charset="0"/>
            </a:endParaRPr>
          </a:p>
          <a:p>
            <a:pPr>
              <a:lnSpc>
                <a:spcPct val="150000"/>
              </a:lnSpc>
            </a:pPr>
            <a:r>
              <a:rPr lang="pt-PT" sz="1800" dirty="0">
                <a:solidFill>
                  <a:schemeClr val="tx1"/>
                </a:solidFill>
              </a:rPr>
              <a:t>“</a:t>
            </a:r>
            <a:r>
              <a:rPr lang="pt-PT" sz="1800" dirty="0" err="1">
                <a:solidFill>
                  <a:schemeClr val="tx1"/>
                </a:solidFill>
              </a:rPr>
              <a:t>You</a:t>
            </a:r>
            <a:r>
              <a:rPr lang="pt-PT" sz="1800" dirty="0">
                <a:solidFill>
                  <a:schemeClr val="tx1"/>
                </a:solidFill>
              </a:rPr>
              <a:t> </a:t>
            </a:r>
            <a:r>
              <a:rPr lang="pt-PT" sz="1800" dirty="0" err="1">
                <a:solidFill>
                  <a:schemeClr val="tx1"/>
                </a:solidFill>
              </a:rPr>
              <a:t>know</a:t>
            </a:r>
            <a:r>
              <a:rPr lang="pt-PT" sz="1800" dirty="0">
                <a:solidFill>
                  <a:schemeClr val="tx1"/>
                </a:solidFill>
              </a:rPr>
              <a:t> </a:t>
            </a:r>
            <a:r>
              <a:rPr lang="pt-PT" sz="1800" dirty="0" err="1">
                <a:solidFill>
                  <a:schemeClr val="tx1"/>
                </a:solidFill>
              </a:rPr>
              <a:t>I’ve</a:t>
            </a:r>
            <a:r>
              <a:rPr lang="pt-PT" sz="1800" dirty="0">
                <a:solidFill>
                  <a:schemeClr val="tx1"/>
                </a:solidFill>
              </a:rPr>
              <a:t> </a:t>
            </a:r>
            <a:r>
              <a:rPr lang="pt-PT" sz="1800" dirty="0" err="1">
                <a:solidFill>
                  <a:schemeClr val="tx1"/>
                </a:solidFill>
              </a:rPr>
              <a:t>never</a:t>
            </a:r>
            <a:r>
              <a:rPr lang="pt-PT" sz="1800" dirty="0">
                <a:solidFill>
                  <a:schemeClr val="tx1"/>
                </a:solidFill>
              </a:rPr>
              <a:t> </a:t>
            </a:r>
            <a:r>
              <a:rPr lang="pt-PT" sz="1800" dirty="0" err="1">
                <a:solidFill>
                  <a:schemeClr val="tx1"/>
                </a:solidFill>
              </a:rPr>
              <a:t>really</a:t>
            </a:r>
            <a:r>
              <a:rPr lang="pt-PT" sz="1800" dirty="0">
                <a:solidFill>
                  <a:schemeClr val="tx1"/>
                </a:solidFill>
              </a:rPr>
              <a:t> </a:t>
            </a:r>
            <a:r>
              <a:rPr lang="pt-PT" sz="1800" dirty="0" err="1">
                <a:solidFill>
                  <a:schemeClr val="tx1"/>
                </a:solidFill>
              </a:rPr>
              <a:t>had</a:t>
            </a:r>
            <a:r>
              <a:rPr lang="pt-PT" sz="1800" dirty="0">
                <a:solidFill>
                  <a:schemeClr val="tx1"/>
                </a:solidFill>
              </a:rPr>
              <a:t> a </a:t>
            </a:r>
            <a:r>
              <a:rPr lang="pt-PT" sz="1800" dirty="0" err="1">
                <a:solidFill>
                  <a:schemeClr val="tx1"/>
                </a:solidFill>
              </a:rPr>
              <a:t>conversation</a:t>
            </a:r>
            <a:r>
              <a:rPr lang="pt-PT" sz="1800" dirty="0">
                <a:solidFill>
                  <a:schemeClr val="tx1"/>
                </a:solidFill>
              </a:rPr>
              <a:t> </a:t>
            </a:r>
            <a:r>
              <a:rPr lang="pt-PT" sz="1800" dirty="0" err="1">
                <a:solidFill>
                  <a:schemeClr val="tx1"/>
                </a:solidFill>
              </a:rPr>
              <a:t>with</a:t>
            </a:r>
            <a:r>
              <a:rPr lang="pt-PT" sz="1800" dirty="0">
                <a:solidFill>
                  <a:schemeClr val="tx1"/>
                </a:solidFill>
              </a:rPr>
              <a:t> a </a:t>
            </a:r>
            <a:r>
              <a:rPr lang="pt-PT" sz="1800" dirty="0" err="1">
                <a:solidFill>
                  <a:schemeClr val="tx1"/>
                </a:solidFill>
              </a:rPr>
              <a:t>Catholic</a:t>
            </a:r>
            <a:r>
              <a:rPr lang="pt-PT" sz="1800" dirty="0">
                <a:solidFill>
                  <a:schemeClr val="tx1"/>
                </a:solidFill>
              </a:rPr>
              <a:t> </a:t>
            </a:r>
            <a:r>
              <a:rPr lang="pt-PT" sz="1800" dirty="0" err="1">
                <a:solidFill>
                  <a:schemeClr val="tx1"/>
                </a:solidFill>
              </a:rPr>
              <a:t>before</a:t>
            </a:r>
            <a:r>
              <a:rPr lang="pt-PT" sz="1800" dirty="0" smtClean="0">
                <a:solidFill>
                  <a:schemeClr val="tx1"/>
                </a:solidFill>
              </a:rPr>
              <a:t>.”</a:t>
            </a:r>
          </a:p>
          <a:p>
            <a:endParaRPr lang="pt-PT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pt-PT" sz="1800" dirty="0">
                <a:solidFill>
                  <a:schemeClr val="tx1"/>
                </a:solidFill>
              </a:rPr>
              <a:t>“No chance </a:t>
            </a:r>
            <a:r>
              <a:rPr lang="pt-PT" sz="1800" dirty="0" err="1">
                <a:solidFill>
                  <a:schemeClr val="tx1"/>
                </a:solidFill>
              </a:rPr>
              <a:t>of</a:t>
            </a:r>
            <a:r>
              <a:rPr lang="pt-PT" sz="1800" dirty="0">
                <a:solidFill>
                  <a:schemeClr val="tx1"/>
                </a:solidFill>
              </a:rPr>
              <a:t> </a:t>
            </a:r>
            <a:r>
              <a:rPr lang="pt-PT" sz="1800" dirty="0" err="1">
                <a:solidFill>
                  <a:schemeClr val="tx1"/>
                </a:solidFill>
              </a:rPr>
              <a:t>Rosie</a:t>
            </a:r>
            <a:r>
              <a:rPr lang="pt-PT" sz="1800" dirty="0">
                <a:solidFill>
                  <a:schemeClr val="tx1"/>
                </a:solidFill>
              </a:rPr>
              <a:t> </a:t>
            </a:r>
            <a:r>
              <a:rPr lang="pt-PT" sz="1800" dirty="0" err="1">
                <a:solidFill>
                  <a:schemeClr val="tx1"/>
                </a:solidFill>
              </a:rPr>
              <a:t>and</a:t>
            </a:r>
            <a:r>
              <a:rPr lang="pt-PT" sz="1800" dirty="0">
                <a:solidFill>
                  <a:schemeClr val="tx1"/>
                </a:solidFill>
              </a:rPr>
              <a:t> me meeting </a:t>
            </a:r>
            <a:r>
              <a:rPr lang="pt-PT" sz="1800" dirty="0" err="1">
                <a:solidFill>
                  <a:schemeClr val="tx1"/>
                </a:solidFill>
              </a:rPr>
              <a:t>back</a:t>
            </a:r>
            <a:r>
              <a:rPr lang="pt-PT" sz="1800" dirty="0">
                <a:solidFill>
                  <a:schemeClr val="tx1"/>
                </a:solidFill>
              </a:rPr>
              <a:t> in Belfast. </a:t>
            </a:r>
            <a:r>
              <a:rPr lang="pt-PT" sz="1800" dirty="0" err="1">
                <a:solidFill>
                  <a:schemeClr val="tx1"/>
                </a:solidFill>
              </a:rPr>
              <a:t>We’re</a:t>
            </a:r>
            <a:r>
              <a:rPr lang="pt-PT" sz="1800" dirty="0">
                <a:solidFill>
                  <a:schemeClr val="tx1"/>
                </a:solidFill>
              </a:rPr>
              <a:t> too </a:t>
            </a:r>
            <a:r>
              <a:rPr lang="pt-PT" sz="1800" dirty="0" err="1">
                <a:solidFill>
                  <a:schemeClr val="tx1"/>
                </a:solidFill>
              </a:rPr>
              <a:t>well</a:t>
            </a:r>
            <a:r>
              <a:rPr lang="pt-PT" sz="1800" dirty="0">
                <a:solidFill>
                  <a:schemeClr val="tx1"/>
                </a:solidFill>
              </a:rPr>
              <a:t> </a:t>
            </a:r>
            <a:r>
              <a:rPr lang="pt-PT" sz="1800" dirty="0" err="1">
                <a:solidFill>
                  <a:schemeClr val="tx1"/>
                </a:solidFill>
              </a:rPr>
              <a:t>watched</a:t>
            </a:r>
            <a:r>
              <a:rPr lang="pt-PT" sz="1800" dirty="0">
                <a:solidFill>
                  <a:schemeClr val="tx1"/>
                </a:solidFill>
              </a:rPr>
              <a:t> for </a:t>
            </a:r>
            <a:r>
              <a:rPr lang="pt-PT" sz="1800" dirty="0" err="1">
                <a:solidFill>
                  <a:schemeClr val="tx1"/>
                </a:solidFill>
              </a:rPr>
              <a:t>that</a:t>
            </a:r>
            <a:r>
              <a:rPr lang="pt-PT" sz="1800" dirty="0">
                <a:solidFill>
                  <a:schemeClr val="tx1"/>
                </a:solidFill>
              </a:rPr>
              <a:t>.”</a:t>
            </a:r>
          </a:p>
          <a:p>
            <a:endParaRPr lang="pt-PT" sz="1800" dirty="0"/>
          </a:p>
        </p:txBody>
      </p:sp>
    </p:spTree>
    <p:extLst>
      <p:ext uri="{BB962C8B-B14F-4D97-AF65-F5344CB8AC3E}">
        <p14:creationId xmlns:p14="http://schemas.microsoft.com/office/powerpoint/2010/main" xmlns="" val="7280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511790" y="409011"/>
            <a:ext cx="8011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+mj-lt"/>
              <a:buAutoNum type="arabicPeriod" startAt="3"/>
            </a:pPr>
            <a:r>
              <a:rPr lang="pt-PT" sz="1800" dirty="0" smtClean="0">
                <a:latin typeface="Raleway" panose="020B0604020202020204" charset="0"/>
              </a:rPr>
              <a:t>Desenvolvimento do projeto:</a:t>
            </a:r>
            <a:endParaRPr lang="pt-PT" sz="1800" dirty="0">
              <a:latin typeface="Raleway" panose="020B0604020202020204" charset="0"/>
            </a:endParaRP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xmlns="" val="4290524355"/>
              </p:ext>
            </p:extLst>
          </p:nvPr>
        </p:nvGraphicFramePr>
        <p:xfrm>
          <a:off x="1992573" y="1380601"/>
          <a:ext cx="5049672" cy="2973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0" y="5108195"/>
            <a:ext cx="9144000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1800" b="1" dirty="0">
                <a:latin typeface="Raleway" panose="020B0604020202020204" charset="0"/>
              </a:rPr>
              <a:t>Algumas aprendizagens</a:t>
            </a:r>
            <a:r>
              <a:rPr lang="pt-PT" sz="1800" b="1" dirty="0" smtClean="0">
                <a:latin typeface="Raleway" panose="020B0604020202020204" charset="0"/>
              </a:rPr>
              <a:t>:</a:t>
            </a:r>
          </a:p>
          <a:p>
            <a:pPr algn="just"/>
            <a:endParaRPr lang="pt-PT" sz="1800" dirty="0">
              <a:latin typeface="Raleway" panose="020B0604020202020204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PT" sz="1800" dirty="0">
                <a:latin typeface="Raleway" panose="020B0604020202020204" charset="0"/>
              </a:rPr>
              <a:t>Os extremistas podem ter alguma importância  para descobrir soluções pacificas</a:t>
            </a:r>
          </a:p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PT" sz="1800" dirty="0">
                <a:latin typeface="Raleway" panose="020B0604020202020204" charset="0"/>
              </a:rPr>
              <a:t>Os extremistas e os moderados podem trabalhar em conjunto, sem se destruírem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378387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000" dirty="0" smtClean="0"/>
              <a:t>Individual </a:t>
            </a:r>
            <a:r>
              <a:rPr lang="pt-PT" sz="2000" dirty="0" err="1" smtClean="0"/>
              <a:t>Reactions</a:t>
            </a:r>
            <a:endParaRPr lang="pt-PT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pt-PT" sz="1800" dirty="0">
                <a:latin typeface="Raleway" panose="020B0604020202020204" charset="0"/>
              </a:rPr>
              <a:t>A aprendizagem no Workshop criou alguma </a:t>
            </a:r>
            <a:r>
              <a:rPr lang="pt-PT" sz="1800" b="1" dirty="0">
                <a:latin typeface="Raleway" panose="020B0604020202020204" charset="0"/>
              </a:rPr>
              <a:t>pressão</a:t>
            </a:r>
            <a:r>
              <a:rPr lang="pt-PT" sz="1800" i="1" dirty="0">
                <a:latin typeface="Raleway" panose="020B0604020202020204" charset="0"/>
              </a:rPr>
              <a:t> e </a:t>
            </a:r>
            <a:r>
              <a:rPr lang="pt-PT" sz="1800" b="1" dirty="0">
                <a:latin typeface="Raleway" panose="020B0604020202020204" charset="0"/>
              </a:rPr>
              <a:t>stress</a:t>
            </a:r>
            <a:r>
              <a:rPr lang="pt-PT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anose="020B0604020202020204" charset="0"/>
              </a:rPr>
              <a:t>,</a:t>
            </a:r>
            <a:r>
              <a:rPr lang="pt-PT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anose="020B0604020202020204" charset="0"/>
              </a:rPr>
              <a:t> </a:t>
            </a:r>
            <a:r>
              <a:rPr lang="pt-PT" sz="1800" dirty="0">
                <a:latin typeface="Raleway" panose="020B0604020202020204" charset="0"/>
              </a:rPr>
              <a:t>nos participantes</a:t>
            </a:r>
            <a:r>
              <a:rPr lang="pt-PT" sz="1800" dirty="0" smtClean="0">
                <a:latin typeface="Raleway" panose="020B0604020202020204" charset="0"/>
              </a:rPr>
              <a:t>:</a:t>
            </a:r>
          </a:p>
          <a:p>
            <a:pPr algn="just">
              <a:buNone/>
            </a:pPr>
            <a:endParaRPr lang="pt-PT" sz="1800" dirty="0">
              <a:latin typeface="Raleway" panose="020B0604020202020204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PT" sz="1800" dirty="0">
                <a:solidFill>
                  <a:srgbClr val="A8122A"/>
                </a:solidFill>
                <a:latin typeface="Raleway" panose="020B0604020202020204" charset="0"/>
              </a:rPr>
              <a:t>Aprendizagem dolorosa </a:t>
            </a:r>
            <a:r>
              <a:rPr lang="pt-PT" sz="1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Raleway" panose="020B0604020202020204" charset="0"/>
              </a:rPr>
              <a:t>(algum grau desorientação/stress); (aquisição de bens sem pagar; falar sozinho; insónias noturnas); </a:t>
            </a:r>
            <a:endParaRPr lang="pt-PT" sz="1800" i="1" dirty="0" smtClean="0">
              <a:solidFill>
                <a:schemeClr val="tx1">
                  <a:lumMod val="95000"/>
                  <a:lumOff val="5000"/>
                </a:schemeClr>
              </a:solidFill>
              <a:latin typeface="Raleway" panose="020B0604020202020204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pt-PT" sz="1800" i="1" dirty="0" smtClean="0">
              <a:solidFill>
                <a:schemeClr val="tx1">
                  <a:lumMod val="95000"/>
                  <a:lumOff val="5000"/>
                </a:schemeClr>
              </a:solidFill>
              <a:latin typeface="Raleway" panose="020B0604020202020204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PT" sz="1800" dirty="0" smtClean="0">
                <a:solidFill>
                  <a:srgbClr val="A8122A"/>
                </a:solidFill>
                <a:latin typeface="Raleway" panose="020B0604020202020204" charset="0"/>
              </a:rPr>
              <a:t>Desânimo</a:t>
            </a:r>
            <a:r>
              <a:rPr lang="pt-PT" sz="1800" dirty="0">
                <a:solidFill>
                  <a:srgbClr val="A8122A"/>
                </a:solidFill>
                <a:latin typeface="Raleway" panose="020B0604020202020204" charset="0"/>
              </a:rPr>
              <a:t>;</a:t>
            </a:r>
            <a:r>
              <a:rPr lang="pt-PT" sz="1800" dirty="0">
                <a:solidFill>
                  <a:srgbClr val="C00000"/>
                </a:solidFill>
                <a:latin typeface="Raleway" panose="020B0604020202020204" charset="0"/>
              </a:rPr>
              <a:t> </a:t>
            </a:r>
            <a:r>
              <a:rPr lang="pt-PT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Raleway" panose="020B0604020202020204" charset="0"/>
              </a:rPr>
              <a:t>(</a:t>
            </a:r>
            <a:r>
              <a:rPr lang="pt-PT" sz="1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Raleway" panose="020B0604020202020204" charset="0"/>
              </a:rPr>
              <a:t>participantes reagiram com alarme a palavra </a:t>
            </a:r>
            <a:r>
              <a:rPr lang="pt-PT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aleway" panose="020B0604020202020204" charset="0"/>
              </a:rPr>
              <a:t>suicídio</a:t>
            </a:r>
            <a:r>
              <a:rPr lang="pt-PT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aleway" panose="020B0604020202020204" charset="0"/>
              </a:rPr>
              <a:t>); 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pt-PT" sz="1800" dirty="0">
              <a:solidFill>
                <a:schemeClr val="tx1">
                  <a:lumMod val="95000"/>
                  <a:lumOff val="5000"/>
                </a:schemeClr>
              </a:solidFill>
              <a:latin typeface="Raleway" panose="020B0604020202020204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PT" sz="1800" dirty="0">
                <a:solidFill>
                  <a:srgbClr val="A8122A"/>
                </a:solidFill>
                <a:latin typeface="Raleway" panose="020B0604020202020204" charset="0"/>
              </a:rPr>
              <a:t>Pressão;</a:t>
            </a:r>
            <a:r>
              <a:rPr lang="pt-PT" sz="1800" dirty="0">
                <a:solidFill>
                  <a:srgbClr val="C00000"/>
                </a:solidFill>
                <a:latin typeface="Raleway" panose="020B0604020202020204" charset="0"/>
              </a:rPr>
              <a:t> </a:t>
            </a:r>
            <a:r>
              <a:rPr lang="pt-PT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Raleway" panose="020B0604020202020204" charset="0"/>
              </a:rPr>
              <a:t>(</a:t>
            </a:r>
            <a:r>
              <a:rPr lang="pt-PT" sz="1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Raleway" panose="020B0604020202020204" charset="0"/>
              </a:rPr>
              <a:t>dolorosa fonteira entre os profissionais e participantes</a:t>
            </a:r>
            <a:r>
              <a:rPr lang="pt-PT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Raleway" panose="020B0604020202020204" charset="0"/>
              </a:rPr>
              <a:t>); </a:t>
            </a:r>
            <a:endParaRPr lang="pt-PT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Raleway" panose="020B0604020202020204" charset="0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pt-PT" sz="1800" dirty="0">
              <a:solidFill>
                <a:schemeClr val="tx1">
                  <a:lumMod val="95000"/>
                  <a:lumOff val="5000"/>
                </a:schemeClr>
              </a:solidFill>
              <a:latin typeface="Raleway" panose="020B0604020202020204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PT" sz="1800" dirty="0">
                <a:solidFill>
                  <a:srgbClr val="A812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anose="020B0604020202020204" charset="0"/>
              </a:rPr>
              <a:t>Confiança Pessoal</a:t>
            </a:r>
            <a:r>
              <a:rPr lang="pt-PT" sz="1800" dirty="0">
                <a:solidFill>
                  <a:srgbClr val="A8122A"/>
                </a:solidFill>
                <a:latin typeface="Raleway" panose="020B0604020202020204" charset="0"/>
              </a:rPr>
              <a:t>;</a:t>
            </a:r>
            <a:r>
              <a:rPr lang="pt-PT" sz="1800" dirty="0">
                <a:solidFill>
                  <a:srgbClr val="C00000"/>
                </a:solidFill>
                <a:latin typeface="Raleway" panose="020B0604020202020204" charset="0"/>
              </a:rPr>
              <a:t> </a:t>
            </a:r>
            <a:r>
              <a:rPr lang="pt-PT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Raleway" panose="020B0604020202020204" charset="0"/>
              </a:rPr>
              <a:t>(</a:t>
            </a:r>
            <a:r>
              <a:rPr lang="pt-PT" sz="1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Raleway" panose="020B0604020202020204" charset="0"/>
              </a:rPr>
              <a:t>aumento das competência profissional</a:t>
            </a:r>
            <a:r>
              <a:rPr lang="pt-PT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Raleway" panose="020B0604020202020204" charset="0"/>
              </a:rPr>
              <a:t>); </a:t>
            </a:r>
          </a:p>
          <a:p>
            <a:pPr algn="just">
              <a:lnSpc>
                <a:spcPct val="150000"/>
              </a:lnSpc>
              <a:buNone/>
            </a:pPr>
            <a:endParaRPr lang="pt-PT" sz="1800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pt-PT" sz="2800" dirty="0"/>
          </a:p>
          <a:p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xmlns="" val="509732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000" dirty="0" err="1" smtClean="0"/>
              <a:t>Conclusion</a:t>
            </a:r>
            <a:endParaRPr lang="pt-PT" sz="20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539084" y="1559913"/>
            <a:ext cx="806582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1800" dirty="0">
                <a:latin typeface="Raleway" panose="020B0604020202020204" charset="0"/>
              </a:rPr>
              <a:t>Depois de descrever </a:t>
            </a:r>
            <a:r>
              <a:rPr lang="pt-PT" sz="1800" dirty="0" smtClean="0">
                <a:latin typeface="Raleway" panose="020B0604020202020204" charset="0"/>
              </a:rPr>
              <a:t>o workshop em </a:t>
            </a:r>
            <a:r>
              <a:rPr lang="pt-PT" sz="1800" dirty="0" err="1">
                <a:latin typeface="Raleway" panose="020B0604020202020204" charset="0"/>
              </a:rPr>
              <a:t>Stirling</a:t>
            </a:r>
            <a:r>
              <a:rPr lang="pt-PT" sz="1800" dirty="0">
                <a:latin typeface="Raleway" panose="020B0604020202020204" charset="0"/>
              </a:rPr>
              <a:t>, devemos abordar a</a:t>
            </a:r>
            <a:r>
              <a:rPr lang="pt-PT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anose="020B0604020202020204" charset="0"/>
              </a:rPr>
              <a:t> </a:t>
            </a:r>
            <a:r>
              <a:rPr lang="pt-PT" sz="1800" b="1" dirty="0">
                <a:latin typeface="Raleway" panose="020B0604020202020204" charset="0"/>
              </a:rPr>
              <a:t>próxima fase do projeto</a:t>
            </a:r>
            <a:r>
              <a:rPr lang="pt-PT" sz="1800" dirty="0">
                <a:latin typeface="Raleway" panose="020B0604020202020204" charset="0"/>
              </a:rPr>
              <a:t>: </a:t>
            </a:r>
          </a:p>
          <a:p>
            <a:endParaRPr lang="pt-PT" dirty="0" smtClean="0"/>
          </a:p>
          <a:p>
            <a:endParaRPr lang="pt-PT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xmlns="" val="4041318757"/>
              </p:ext>
            </p:extLst>
          </p:nvPr>
        </p:nvGraphicFramePr>
        <p:xfrm>
          <a:off x="1547779" y="2565779"/>
          <a:ext cx="6048436" cy="2934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39084" y="5719227"/>
            <a:ext cx="818865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1800" dirty="0">
                <a:latin typeface="Raleway" panose="020B0604020202020204" charset="0"/>
              </a:rPr>
              <a:t>Estas questões</a:t>
            </a:r>
            <a:r>
              <a:rPr lang="pt-PT" sz="1800" i="1" dirty="0">
                <a:solidFill>
                  <a:srgbClr val="A812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anose="020B0604020202020204" charset="0"/>
              </a:rPr>
              <a:t> </a:t>
            </a:r>
            <a:r>
              <a:rPr lang="pt-PT" sz="1800" dirty="0">
                <a:solidFill>
                  <a:srgbClr val="A812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anose="020B0604020202020204" charset="0"/>
              </a:rPr>
              <a:t>não</a:t>
            </a:r>
            <a:r>
              <a:rPr lang="pt-PT" sz="1800" i="1" dirty="0">
                <a:solidFill>
                  <a:srgbClr val="A812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anose="020B0604020202020204" charset="0"/>
              </a:rPr>
              <a:t> </a:t>
            </a:r>
            <a:r>
              <a:rPr lang="pt-PT" sz="1800" dirty="0">
                <a:latin typeface="Raleway" panose="020B0604020202020204" charset="0"/>
              </a:rPr>
              <a:t>podem ser respondidas uma vez que a equipa </a:t>
            </a:r>
            <a:r>
              <a:rPr lang="pt-PT" sz="1800" dirty="0">
                <a:solidFill>
                  <a:schemeClr val="tx1"/>
                </a:solidFill>
                <a:latin typeface="Raleway" panose="020B0604020202020204" charset="0"/>
              </a:rPr>
              <a:t>não</a:t>
            </a:r>
            <a:r>
              <a:rPr lang="pt-PT" sz="1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anose="020B0604020202020204" charset="0"/>
              </a:rPr>
              <a:t> </a:t>
            </a:r>
            <a:r>
              <a:rPr lang="pt-PT" sz="1800" dirty="0">
                <a:latin typeface="Raleway" panose="020B0604020202020204" charset="0"/>
              </a:rPr>
              <a:t>voltou a Belfast.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302811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000" dirty="0" err="1" smtClean="0"/>
              <a:t>Conclusion</a:t>
            </a:r>
            <a:r>
              <a:rPr lang="pt-PT" sz="2000" dirty="0" smtClean="0"/>
              <a:t> (Vantagens)</a:t>
            </a:r>
            <a:endParaRPr lang="pt-PT" sz="2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586851" y="2003217"/>
            <a:ext cx="797029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1800" dirty="0" smtClean="0">
                <a:latin typeface="Raleway" panose="020B0604020202020204" charset="0"/>
              </a:rPr>
              <a:t>Apesar </a:t>
            </a:r>
            <a:r>
              <a:rPr lang="pt-PT" sz="1800" dirty="0">
                <a:latin typeface="Raleway" panose="020B0604020202020204" charset="0"/>
              </a:rPr>
              <a:t>das </a:t>
            </a:r>
            <a:r>
              <a:rPr lang="pt-PT" sz="1800" dirty="0">
                <a:solidFill>
                  <a:schemeClr val="tx1"/>
                </a:solidFill>
                <a:latin typeface="Raleway" panose="020B0604020202020204" charset="0"/>
              </a:rPr>
              <a:t>dificuldades inevitáveis</a:t>
            </a:r>
            <a:r>
              <a:rPr lang="pt-PT" sz="1800" dirty="0">
                <a:latin typeface="Raleway" panose="020B0604020202020204" charset="0"/>
              </a:rPr>
              <a:t>, originando resultados incertos e objetivamente</a:t>
            </a:r>
            <a:r>
              <a:rPr lang="pt-PT" sz="1800" b="1" dirty="0">
                <a:latin typeface="Raleway" panose="020B0604020202020204" charset="0"/>
              </a:rPr>
              <a:t> </a:t>
            </a:r>
            <a:r>
              <a:rPr lang="pt-PT" sz="1800" dirty="0">
                <a:latin typeface="Raleway" panose="020B0604020202020204" charset="0"/>
              </a:rPr>
              <a:t>improváveis, </a:t>
            </a:r>
            <a:r>
              <a:rPr lang="pt-PT" sz="1800" b="1" dirty="0">
                <a:latin typeface="Raleway" panose="020B0604020202020204" charset="0"/>
              </a:rPr>
              <a:t>conclui-se</a:t>
            </a:r>
            <a:r>
              <a:rPr lang="pt-PT" sz="1800" dirty="0">
                <a:latin typeface="Raleway" panose="020B0604020202020204" charset="0"/>
              </a:rPr>
              <a:t>: </a:t>
            </a:r>
            <a:endParaRPr lang="pt-PT" sz="1800" u="sng" dirty="0">
              <a:latin typeface="Raleway" panose="020B0604020202020204" charset="0"/>
            </a:endParaRPr>
          </a:p>
          <a:p>
            <a:endParaRPr lang="pt-PT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xmlns="" val="291570949"/>
              </p:ext>
            </p:extLst>
          </p:nvPr>
        </p:nvGraphicFramePr>
        <p:xfrm>
          <a:off x="730153" y="2572604"/>
          <a:ext cx="7683690" cy="39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51110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000" dirty="0" smtClean="0"/>
              <a:t>Conclusão</a:t>
            </a:r>
            <a:endParaRPr lang="pt-PT" sz="2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600501" y="2019869"/>
            <a:ext cx="810677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1800" dirty="0">
                <a:solidFill>
                  <a:schemeClr val="tx1"/>
                </a:solidFill>
                <a:latin typeface="Raleway" panose="020B0604020202020204" charset="0"/>
              </a:rPr>
              <a:t>Apesar das dificuldades </a:t>
            </a:r>
            <a:r>
              <a:rPr lang="pt-PT" sz="1800" b="1" dirty="0">
                <a:solidFill>
                  <a:schemeClr val="tx1"/>
                </a:solidFill>
                <a:latin typeface="Raleway" panose="020B0604020202020204" charset="0"/>
              </a:rPr>
              <a:t>podemos concluir que</a:t>
            </a:r>
            <a:r>
              <a:rPr lang="pt-PT" sz="1800" dirty="0" smtClean="0">
                <a:solidFill>
                  <a:schemeClr val="tx1"/>
                </a:solidFill>
                <a:latin typeface="Raleway" panose="020B0604020202020204" charset="0"/>
              </a:rPr>
              <a:t>:</a:t>
            </a:r>
          </a:p>
          <a:p>
            <a:pPr algn="just"/>
            <a:endParaRPr lang="pt-PT" sz="1800" dirty="0">
              <a:solidFill>
                <a:schemeClr val="tx1"/>
              </a:solidFill>
              <a:latin typeface="Raleway" panose="020B0604020202020204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PT" sz="1800" dirty="0" smtClean="0">
                <a:solidFill>
                  <a:schemeClr val="tx1"/>
                </a:solidFill>
                <a:latin typeface="Raleway" panose="020B0604020202020204" charset="0"/>
              </a:rPr>
              <a:t>Apesar </a:t>
            </a:r>
            <a:r>
              <a:rPr lang="pt-PT" sz="1800" dirty="0">
                <a:solidFill>
                  <a:schemeClr val="tx1"/>
                </a:solidFill>
                <a:latin typeface="Raleway" panose="020B0604020202020204" charset="0"/>
              </a:rPr>
              <a:t>dos problemas logísticos e de não haver apoios financeiros, os cidadãos </a:t>
            </a:r>
            <a:r>
              <a:rPr lang="pt-PT" sz="1800" dirty="0" smtClean="0">
                <a:solidFill>
                  <a:schemeClr val="tx1"/>
                </a:solidFill>
                <a:latin typeface="Raleway" panose="020B0604020202020204" charset="0"/>
              </a:rPr>
              <a:t>puderam </a:t>
            </a:r>
            <a:r>
              <a:rPr lang="pt-PT" sz="1800" dirty="0">
                <a:solidFill>
                  <a:schemeClr val="tx1"/>
                </a:solidFill>
                <a:latin typeface="Raleway" panose="020B0604020202020204" charset="0"/>
              </a:rPr>
              <a:t>intervir num conflito social, sem o patrocínio do governo</a:t>
            </a:r>
            <a:r>
              <a:rPr lang="pt-PT" sz="1800" dirty="0" smtClean="0">
                <a:solidFill>
                  <a:schemeClr val="tx1"/>
                </a:solidFill>
                <a:latin typeface="Raleway" panose="020B0604020202020204" charset="0"/>
              </a:rPr>
              <a:t>.</a:t>
            </a:r>
          </a:p>
          <a:p>
            <a:pPr algn="just"/>
            <a:endParaRPr lang="pt-PT" sz="1800" dirty="0">
              <a:solidFill>
                <a:schemeClr val="tx1"/>
              </a:solidFill>
              <a:latin typeface="Raleway" panose="020B0604020202020204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PT" sz="1800" dirty="0" smtClean="0">
                <a:solidFill>
                  <a:schemeClr val="tx1"/>
                </a:solidFill>
                <a:latin typeface="Raleway" panose="020B0604020202020204" charset="0"/>
              </a:rPr>
              <a:t>Fruto </a:t>
            </a:r>
            <a:r>
              <a:rPr lang="pt-PT" sz="1800" dirty="0">
                <a:solidFill>
                  <a:schemeClr val="tx1"/>
                </a:solidFill>
                <a:latin typeface="Raleway" panose="020B0604020202020204" charset="0"/>
              </a:rPr>
              <a:t>dos seus esforços, no Workshop, alguns pequenos grupos de indivíduos em Belfast poderiam agora ser capaz de controlar alguma parte do caos ao seu redor.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31707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9045" y="600195"/>
            <a:ext cx="7147249" cy="567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3767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 idx="4294967295"/>
          </p:nvPr>
        </p:nvSpPr>
        <p:spPr>
          <a:xfrm>
            <a:off x="1810300" y="742400"/>
            <a:ext cx="5523599" cy="637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About this template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1810200" y="743350"/>
            <a:ext cx="5523599" cy="637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 dirty="0" smtClean="0"/>
              <a:t>Abstract</a:t>
            </a:r>
            <a:endParaRPr lang="en" sz="2000" dirty="0"/>
          </a:p>
        </p:txBody>
      </p:sp>
      <p:sp>
        <p:nvSpPr>
          <p:cNvPr id="65" name="Shape 65"/>
          <p:cNvSpPr txBox="1"/>
          <p:nvPr/>
        </p:nvSpPr>
        <p:spPr>
          <a:xfrm>
            <a:off x="429904" y="1733550"/>
            <a:ext cx="8229600" cy="82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lnSpc>
                <a:spcPct val="150000"/>
              </a:lnSpc>
              <a:spcBef>
                <a:spcPts val="600"/>
              </a:spcBef>
              <a:buNone/>
            </a:pPr>
            <a:r>
              <a:rPr lang="en" sz="1800" b="1" dirty="0" smtClean="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rPr>
              <a:t>Belfast Workshop </a:t>
            </a:r>
          </a:p>
          <a:p>
            <a:pPr marL="285750" lvl="0" indent="-285750" algn="just" rtl="0">
              <a:lnSpc>
                <a:spcPct val="15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" sz="1800" dirty="0" smtClean="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rPr>
              <a:t>Em </a:t>
            </a:r>
            <a:r>
              <a:rPr lang="en" sz="1800" b="1" dirty="0" smtClean="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rPr>
              <a:t>Agosto de 1972 </a:t>
            </a:r>
            <a:r>
              <a:rPr lang="en" sz="1800" dirty="0" smtClean="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rPr>
              <a:t>uma equipa de </a:t>
            </a:r>
            <a:r>
              <a:rPr lang="en" sz="1800" b="1" dirty="0" smtClean="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rPr>
              <a:t>cientistas americanos </a:t>
            </a:r>
            <a:r>
              <a:rPr lang="en" sz="1800" dirty="0" smtClean="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rPr>
              <a:t>tentaram ensinar </a:t>
            </a:r>
            <a:r>
              <a:rPr lang="en" sz="1800" b="1" dirty="0" smtClean="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rPr>
              <a:t>56 cidadãos de Belfast (Católicos e Protestantes) </a:t>
            </a:r>
            <a:r>
              <a:rPr lang="en" sz="1800" dirty="0" smtClean="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rPr>
              <a:t>sobre o seu comportamento em grupo.</a:t>
            </a:r>
          </a:p>
          <a:p>
            <a:pPr lvl="0" algn="just" rtl="0">
              <a:spcBef>
                <a:spcPts val="600"/>
              </a:spcBef>
              <a:buNone/>
            </a:pPr>
            <a:endParaRPr lang="en" dirty="0">
              <a:solidFill>
                <a:srgbClr val="22222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85750" lvl="0" indent="-285750" algn="just" rtl="0">
              <a:lnSpc>
                <a:spcPct val="15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" sz="1800" dirty="0" smtClean="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rPr>
              <a:t>Este workshop tinha como </a:t>
            </a:r>
            <a:r>
              <a:rPr lang="en" sz="1800" b="1" dirty="0" smtClean="0">
                <a:solidFill>
                  <a:srgbClr val="A8122A"/>
                </a:solidFill>
                <a:latin typeface="Raleway"/>
                <a:ea typeface="Raleway"/>
                <a:cs typeface="Raleway"/>
                <a:sym typeface="Raleway"/>
              </a:rPr>
              <a:t>objetivo</a:t>
            </a:r>
            <a:r>
              <a:rPr lang="en" sz="1800" dirty="0" smtClean="0">
                <a:solidFill>
                  <a:srgbClr val="C00000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" sz="1800" dirty="0" smtClean="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rPr>
              <a:t>que os participantes explorassem modos de cooperação entre eles e que tal pudesse ser refletivo posteriormente em Belfast. </a:t>
            </a:r>
            <a:endParaRPr lang="en" sz="1800" dirty="0">
              <a:solidFill>
                <a:srgbClr val="22222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ctrTitle" idx="4294967295"/>
          </p:nvPr>
        </p:nvSpPr>
        <p:spPr>
          <a:xfrm>
            <a:off x="666000" y="810677"/>
            <a:ext cx="7772400" cy="936899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b="1" dirty="0" smtClean="0">
                <a:solidFill>
                  <a:srgbClr val="A8122A"/>
                </a:solidFill>
              </a:rPr>
              <a:t>Estrutura da apresentação</a:t>
            </a:r>
            <a:endParaRPr lang="en" sz="2400" b="1" dirty="0">
              <a:solidFill>
                <a:srgbClr val="A8122A"/>
              </a:solidFill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body" idx="4294967295"/>
          </p:nvPr>
        </p:nvSpPr>
        <p:spPr>
          <a:xfrm>
            <a:off x="949191" y="2060813"/>
            <a:ext cx="7489209" cy="391252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PT" sz="1800" dirty="0" smtClean="0"/>
              <a:t> Contexto Histórico</a:t>
            </a:r>
            <a:endParaRPr lang="pt-PT" sz="1800" dirty="0"/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PT" sz="1800" dirty="0" smtClean="0"/>
              <a:t> </a:t>
            </a:r>
            <a:r>
              <a:rPr lang="pt-PT" sz="1800" dirty="0" err="1" smtClean="0"/>
              <a:t>Method</a:t>
            </a:r>
            <a:endParaRPr lang="pt-PT" sz="1800" dirty="0"/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PT" sz="1800" dirty="0"/>
              <a:t> </a:t>
            </a:r>
            <a:r>
              <a:rPr lang="pt-PT" sz="1800" dirty="0" err="1" smtClean="0"/>
              <a:t>Development</a:t>
            </a:r>
            <a:r>
              <a:rPr lang="pt-PT" sz="1800" dirty="0" smtClean="0"/>
              <a:t> </a:t>
            </a:r>
            <a:r>
              <a:rPr lang="pt-PT" sz="1800" dirty="0" err="1"/>
              <a:t>and</a:t>
            </a:r>
            <a:r>
              <a:rPr lang="pt-PT" sz="1800" dirty="0"/>
              <a:t> </a:t>
            </a:r>
            <a:r>
              <a:rPr lang="pt-PT" sz="1800" dirty="0" err="1"/>
              <a:t>setup</a:t>
            </a:r>
            <a:r>
              <a:rPr lang="pt-PT" sz="1800" dirty="0"/>
              <a:t> </a:t>
            </a:r>
            <a:r>
              <a:rPr lang="pt-PT" sz="1800" dirty="0" err="1"/>
              <a:t>of</a:t>
            </a:r>
            <a:r>
              <a:rPr lang="pt-PT" sz="1800" dirty="0"/>
              <a:t> </a:t>
            </a:r>
            <a:r>
              <a:rPr lang="pt-PT" sz="1800" dirty="0" err="1"/>
              <a:t>the</a:t>
            </a:r>
            <a:r>
              <a:rPr lang="pt-PT" sz="1800" dirty="0"/>
              <a:t> workshop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PT" sz="1800" dirty="0" smtClean="0"/>
              <a:t> </a:t>
            </a:r>
            <a:r>
              <a:rPr lang="pt-PT" sz="1800" dirty="0" err="1"/>
              <a:t>The</a:t>
            </a:r>
            <a:r>
              <a:rPr lang="pt-PT" sz="1800" dirty="0"/>
              <a:t> Workshop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PT" sz="1800" dirty="0" smtClean="0"/>
              <a:t> </a:t>
            </a:r>
            <a:r>
              <a:rPr lang="pt-PT" sz="1800" dirty="0" err="1"/>
              <a:t>Results</a:t>
            </a:r>
            <a:endParaRPr lang="pt-PT" sz="1800" dirty="0"/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PT" sz="1800" dirty="0" smtClean="0"/>
              <a:t> </a:t>
            </a:r>
            <a:r>
              <a:rPr lang="pt-PT" sz="1800" dirty="0" err="1"/>
              <a:t>Group</a:t>
            </a:r>
            <a:r>
              <a:rPr lang="pt-PT" sz="1800" dirty="0"/>
              <a:t> </a:t>
            </a:r>
            <a:r>
              <a:rPr lang="pt-PT" sz="1800" dirty="0" err="1"/>
              <a:t>Behavior</a:t>
            </a:r>
            <a:endParaRPr lang="pt-PT" sz="1800" dirty="0"/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PT" sz="1800" dirty="0"/>
              <a:t> </a:t>
            </a:r>
            <a:r>
              <a:rPr lang="pt-PT" sz="1800" dirty="0" smtClean="0"/>
              <a:t>Individual </a:t>
            </a:r>
            <a:r>
              <a:rPr lang="pt-PT" sz="1800" dirty="0" err="1"/>
              <a:t>Reactions</a:t>
            </a:r>
            <a:endParaRPr lang="pt-PT" sz="1800" dirty="0"/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PT" sz="1800" dirty="0"/>
              <a:t> </a:t>
            </a:r>
            <a:r>
              <a:rPr lang="pt-PT" sz="1800" dirty="0" err="1" smtClean="0"/>
              <a:t>Conclusion</a:t>
            </a:r>
            <a:endParaRPr lang="pt-PT" sz="1800" dirty="0"/>
          </a:p>
        </p:txBody>
      </p:sp>
      <p:cxnSp>
        <p:nvCxnSpPr>
          <p:cNvPr id="77" name="Shape 77"/>
          <p:cNvCxnSpPr/>
          <p:nvPr/>
        </p:nvCxnSpPr>
        <p:spPr>
          <a:xfrm>
            <a:off x="3878848" y="1832775"/>
            <a:ext cx="1288800" cy="0"/>
          </a:xfrm>
          <a:prstGeom prst="straightConnector1">
            <a:avLst/>
          </a:prstGeom>
          <a:noFill/>
          <a:ln w="9525" cap="flat" cmpd="sng">
            <a:solidFill>
              <a:srgbClr val="22222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78" name="Shape 78"/>
          <p:cNvSpPr/>
          <p:nvPr/>
        </p:nvSpPr>
        <p:spPr>
          <a:xfrm>
            <a:off x="4480648" y="1790175"/>
            <a:ext cx="85200" cy="85200"/>
          </a:xfrm>
          <a:prstGeom prst="diamond">
            <a:avLst/>
          </a:prstGeom>
          <a:solidFill>
            <a:srgbClr val="22222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1810200" y="743350"/>
            <a:ext cx="5523599" cy="637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 dirty="0" smtClean="0"/>
              <a:t>Contexto Histórico</a:t>
            </a:r>
            <a:endParaRPr lang="en" sz="2000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xmlns="" val="3524300123"/>
              </p:ext>
            </p:extLst>
          </p:nvPr>
        </p:nvGraphicFramePr>
        <p:xfrm>
          <a:off x="1332048" y="1862919"/>
          <a:ext cx="6591868" cy="3630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53950" y="5579706"/>
            <a:ext cx="4236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hlinkClick r:id="rId8" action="ppaction://hlinkpres?slideindex=1&amp;slidetitle="/>
              </a:rPr>
              <a:t>https://www.youtube.com/watch?v=OOY9PwSALlc</a:t>
            </a:r>
            <a:endParaRPr lang="pt-PT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000" dirty="0" err="1" smtClean="0"/>
              <a:t>Method</a:t>
            </a:r>
            <a:endParaRPr lang="pt-PT" sz="2000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PT" sz="1800" dirty="0" smtClean="0"/>
              <a:t>Em Junho de 1971, os cientistas viajaram para Belfast e informalmente entrevistaram várias pessoas de diferentes posições na sociedade. 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None/>
            </a:pPr>
            <a:endParaRPr lang="pt-PT" sz="1800" dirty="0" smtClean="0"/>
          </a:p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PT" sz="1800" dirty="0" smtClean="0"/>
              <a:t>Consequentemente, um </a:t>
            </a:r>
            <a:r>
              <a:rPr lang="pt-PT" sz="1800" b="1" dirty="0" smtClean="0"/>
              <a:t>objetivo</a:t>
            </a:r>
            <a:r>
              <a:rPr lang="pt-PT" sz="1800" dirty="0" smtClean="0"/>
              <a:t> bastante claro surgiu: Juntar pessoas de influência em dois dos bairros mais problemáticos, com o objetivo de fazê-los estabelecer algum grau de confiança mutua e melhorar as relações entre eles. 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None/>
            </a:pPr>
            <a:endParaRPr lang="pt-PT" sz="1800" dirty="0"/>
          </a:p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PT" sz="1800" dirty="0" smtClean="0"/>
              <a:t>Para tal, os cientistas tentaram ser o mais imparciais possível. </a:t>
            </a:r>
            <a:endParaRPr lang="pt-PT" sz="1800" dirty="0"/>
          </a:p>
        </p:txBody>
      </p:sp>
    </p:spTree>
    <p:extLst>
      <p:ext uri="{BB962C8B-B14F-4D97-AF65-F5344CB8AC3E}">
        <p14:creationId xmlns:p14="http://schemas.microsoft.com/office/powerpoint/2010/main" xmlns="" val="212315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000" dirty="0" err="1"/>
              <a:t>Development</a:t>
            </a:r>
            <a:r>
              <a:rPr lang="pt-PT" sz="2000" dirty="0"/>
              <a:t> </a:t>
            </a:r>
            <a:r>
              <a:rPr lang="pt-PT" sz="2000" dirty="0" err="1"/>
              <a:t>and</a:t>
            </a:r>
            <a:r>
              <a:rPr lang="pt-PT" sz="2000" dirty="0"/>
              <a:t> </a:t>
            </a:r>
            <a:r>
              <a:rPr lang="pt-PT" sz="2000" dirty="0" err="1"/>
              <a:t>setup</a:t>
            </a:r>
            <a:r>
              <a:rPr lang="pt-PT" sz="2000" dirty="0"/>
              <a:t> </a:t>
            </a:r>
            <a:r>
              <a:rPr lang="pt-PT" sz="2000" dirty="0" err="1"/>
              <a:t>of</a:t>
            </a:r>
            <a:r>
              <a:rPr lang="pt-PT" sz="2000" dirty="0"/>
              <a:t> </a:t>
            </a:r>
            <a:r>
              <a:rPr lang="pt-PT" sz="2000" dirty="0" err="1"/>
              <a:t>the</a:t>
            </a:r>
            <a:r>
              <a:rPr lang="pt-PT" sz="2000" dirty="0"/>
              <a:t> workshop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199" y="1666359"/>
            <a:ext cx="8229600" cy="46968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PT" sz="1800" b="1" dirty="0">
                <a:solidFill>
                  <a:srgbClr val="A812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</a:t>
            </a:r>
          </a:p>
          <a:p>
            <a:pPr algn="just">
              <a:buNone/>
            </a:pPr>
            <a:endParaRPr lang="pt-PT" sz="1800" dirty="0"/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pt-PT" sz="1800" dirty="0" smtClean="0"/>
              <a:t>Viabilizar </a:t>
            </a:r>
            <a:r>
              <a:rPr lang="pt-PT" sz="1800" dirty="0"/>
              <a:t>que pessoas diferentes  pudessem aprender a trabalhar conjuntamente em processos de interesse comum</a:t>
            </a:r>
            <a:r>
              <a:rPr lang="pt-PT" sz="1800" dirty="0" smtClean="0"/>
              <a:t>;</a:t>
            </a:r>
          </a:p>
          <a:p>
            <a:pPr marL="342900" indent="-342900" algn="just">
              <a:buFont typeface="+mj-lt"/>
              <a:buAutoNum type="arabicPeriod"/>
            </a:pPr>
            <a:endParaRPr lang="pt-PT" sz="1800" dirty="0"/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pt-PT" sz="1800" dirty="0" smtClean="0"/>
              <a:t>Fornecer </a:t>
            </a:r>
            <a:r>
              <a:rPr lang="pt-PT" sz="1800" dirty="0"/>
              <a:t>uma maior compreensão de atitudes, padrões de comportamento e objetivos dos elementos do lado oposto</a:t>
            </a:r>
            <a:r>
              <a:rPr lang="pt-PT" sz="1800" dirty="0" smtClean="0"/>
              <a:t>;</a:t>
            </a:r>
          </a:p>
          <a:p>
            <a:pPr marL="342900" indent="-342900" algn="just">
              <a:buFont typeface="+mj-lt"/>
              <a:buAutoNum type="arabicPeriod"/>
            </a:pPr>
            <a:endParaRPr lang="pt-PT" sz="1800" dirty="0"/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pt-PT" sz="1800" dirty="0" smtClean="0"/>
              <a:t>Criar </a:t>
            </a:r>
            <a:r>
              <a:rPr lang="pt-PT" sz="1800" dirty="0"/>
              <a:t>oportunidades para descobrir pontos de interesse comum</a:t>
            </a:r>
            <a:r>
              <a:rPr lang="pt-PT" sz="1800" dirty="0" smtClean="0"/>
              <a:t>;</a:t>
            </a:r>
          </a:p>
          <a:p>
            <a:pPr marL="342900" indent="-342900" algn="just">
              <a:buFont typeface="+mj-lt"/>
              <a:buAutoNum type="arabicPeriod"/>
            </a:pPr>
            <a:endParaRPr lang="pt-PT" sz="1800" dirty="0"/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pt-PT" sz="1800" dirty="0" smtClean="0"/>
              <a:t>Permitir </a:t>
            </a:r>
            <a:r>
              <a:rPr lang="pt-PT" sz="1800" dirty="0"/>
              <a:t>que o projeto fornecesse as bases para uma paz social mais ampla.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148249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832512" y="668742"/>
            <a:ext cx="7478973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1800" b="1" dirty="0">
                <a:solidFill>
                  <a:srgbClr val="A812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anose="020B0604020202020204" charset="0"/>
              </a:rPr>
              <a:t>Critérios para recrutamento:</a:t>
            </a:r>
          </a:p>
          <a:p>
            <a:endParaRPr lang="pt-PT" sz="1800" dirty="0">
              <a:latin typeface="Raleway" panose="020B0604020202020204" charset="0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PT" sz="1800" dirty="0">
                <a:latin typeface="Raleway" panose="020B0604020202020204" charset="0"/>
              </a:rPr>
              <a:t>Pessoas influentes em Belfast;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PT" sz="1800" dirty="0">
                <a:latin typeface="Raleway" panose="020B0604020202020204" charset="0"/>
              </a:rPr>
              <a:t>Interesse em cooperar com o lado oposto;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PT" sz="1800" dirty="0">
                <a:latin typeface="Raleway" panose="020B0604020202020204" charset="0"/>
              </a:rPr>
              <a:t>Emocionalmente estáveis e capazes de refletir.</a:t>
            </a:r>
          </a:p>
          <a:p>
            <a:pPr>
              <a:lnSpc>
                <a:spcPct val="150000"/>
              </a:lnSpc>
            </a:pPr>
            <a:endParaRPr lang="pt-PT" sz="1800" dirty="0">
              <a:latin typeface="Raleway" panose="020B0604020202020204" charset="0"/>
            </a:endParaRPr>
          </a:p>
          <a:p>
            <a:pPr>
              <a:lnSpc>
                <a:spcPct val="150000"/>
              </a:lnSpc>
            </a:pPr>
            <a:r>
              <a:rPr lang="pt-PT" sz="1800" b="1" dirty="0">
                <a:solidFill>
                  <a:srgbClr val="A812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anose="020B0604020202020204" charset="0"/>
              </a:rPr>
              <a:t>Recrutadores:</a:t>
            </a:r>
          </a:p>
          <a:p>
            <a:endParaRPr lang="pt-PT" sz="1800" dirty="0">
              <a:latin typeface="Raleway" panose="020B0604020202020204" charset="0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PT" sz="1800" dirty="0">
                <a:latin typeface="Raleway" panose="020B0604020202020204" charset="0"/>
              </a:rPr>
              <a:t>Dois americanos que vivem em </a:t>
            </a:r>
            <a:r>
              <a:rPr lang="pt-PT" sz="1800" dirty="0" smtClean="0">
                <a:latin typeface="Raleway" panose="020B0604020202020204" charset="0"/>
              </a:rPr>
              <a:t>Belfast;</a:t>
            </a:r>
            <a:endParaRPr lang="pt-PT" sz="1800" dirty="0">
              <a:latin typeface="Raleway" panose="020B0604020202020204" charset="0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PT" sz="1800" dirty="0">
                <a:latin typeface="Raleway" panose="020B0604020202020204" charset="0"/>
              </a:rPr>
              <a:t>Conhecidos e respeitados pelo tipo de pessoas que </a:t>
            </a:r>
            <a:r>
              <a:rPr lang="pt-PT" sz="1800" dirty="0" smtClean="0">
                <a:latin typeface="Raleway" panose="020B0604020202020204" charset="0"/>
              </a:rPr>
              <a:t>se ambicionava recrutar.</a:t>
            </a:r>
            <a:endParaRPr lang="pt-PT" sz="1800" dirty="0">
              <a:latin typeface="Raleway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333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exto 1"/>
          <p:cNvSpPr>
            <a:spLocks noGrp="1"/>
          </p:cNvSpPr>
          <p:nvPr>
            <p:ph type="body" idx="1"/>
          </p:nvPr>
        </p:nvSpPr>
        <p:spPr>
          <a:xfrm>
            <a:off x="914400" y="2247284"/>
            <a:ext cx="8229600" cy="1062299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pt-PT" sz="18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anose="020B0604020202020204" charset="0"/>
              </a:rPr>
              <a:t>Local:</a:t>
            </a:r>
          </a:p>
          <a:p>
            <a:pPr algn="l"/>
            <a:endParaRPr lang="pt-PT" sz="1800" i="0" dirty="0">
              <a:solidFill>
                <a:schemeClr val="tx1"/>
              </a:solidFill>
              <a:latin typeface="Raleway" panose="020B0604020202020204" charset="0"/>
            </a:endParaRP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sz="1800" i="0" dirty="0">
                <a:solidFill>
                  <a:schemeClr val="tx1"/>
                </a:solidFill>
                <a:latin typeface="Raleway" panose="020B0604020202020204" charset="0"/>
              </a:rPr>
              <a:t>Universidade de </a:t>
            </a:r>
            <a:r>
              <a:rPr lang="pt-PT" sz="1800" i="0" dirty="0" err="1">
                <a:solidFill>
                  <a:schemeClr val="tx1"/>
                </a:solidFill>
                <a:latin typeface="Raleway" panose="020B0604020202020204" charset="0"/>
              </a:rPr>
              <a:t>Stirling</a:t>
            </a:r>
            <a:r>
              <a:rPr lang="pt-PT" sz="1800" i="0" dirty="0">
                <a:solidFill>
                  <a:schemeClr val="tx1"/>
                </a:solidFill>
                <a:latin typeface="Raleway" panose="020B0604020202020204" charset="0"/>
              </a:rPr>
              <a:t>, Escócia, de 19 a 28 de agosto de </a:t>
            </a:r>
            <a:r>
              <a:rPr lang="pt-PT" sz="1800" i="0" dirty="0" smtClean="0">
                <a:solidFill>
                  <a:schemeClr val="tx1"/>
                </a:solidFill>
                <a:latin typeface="Raleway" panose="020B0604020202020204" charset="0"/>
              </a:rPr>
              <a:t>1972.</a:t>
            </a:r>
            <a:endParaRPr lang="pt-PT" sz="1800" i="0" dirty="0">
              <a:solidFill>
                <a:schemeClr val="tx1"/>
              </a:solidFill>
              <a:latin typeface="Raleway" panose="020B0604020202020204" charset="0"/>
            </a:endParaRPr>
          </a:p>
          <a:p>
            <a:pPr algn="l">
              <a:lnSpc>
                <a:spcPct val="150000"/>
              </a:lnSpc>
            </a:pPr>
            <a:endParaRPr lang="pt-PT" sz="1800" i="0" dirty="0">
              <a:solidFill>
                <a:schemeClr val="tx1"/>
              </a:solidFill>
              <a:latin typeface="Raleway" panose="020B0604020202020204" charset="0"/>
            </a:endParaRPr>
          </a:p>
          <a:p>
            <a:pPr algn="l">
              <a:lnSpc>
                <a:spcPct val="150000"/>
              </a:lnSpc>
            </a:pPr>
            <a:r>
              <a:rPr lang="pt-PT" sz="18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anose="020B0604020202020204" charset="0"/>
              </a:rPr>
              <a:t>Participantes:</a:t>
            </a:r>
            <a:endParaRPr lang="pt-PT" sz="1800" b="1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leway" panose="020B0604020202020204" charset="0"/>
            </a:endParaRPr>
          </a:p>
          <a:p>
            <a:pPr algn="l"/>
            <a:endParaRPr lang="pt-PT" sz="1800" i="0" dirty="0">
              <a:solidFill>
                <a:schemeClr val="tx1"/>
              </a:solidFill>
              <a:latin typeface="Raleway" panose="020B0604020202020204" charset="0"/>
            </a:endParaRP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sz="1800" i="0" dirty="0">
                <a:solidFill>
                  <a:schemeClr val="tx1"/>
                </a:solidFill>
                <a:latin typeface="Raleway" panose="020B0604020202020204" charset="0"/>
              </a:rPr>
              <a:t>Protestantes e </a:t>
            </a:r>
            <a:r>
              <a:rPr lang="pt-PT" sz="1800" i="0" dirty="0" smtClean="0">
                <a:solidFill>
                  <a:schemeClr val="tx1"/>
                </a:solidFill>
                <a:latin typeface="Raleway" panose="020B0604020202020204" charset="0"/>
              </a:rPr>
              <a:t>Católicos;</a:t>
            </a:r>
            <a:endParaRPr lang="pt-PT" sz="1800" i="0" dirty="0">
              <a:solidFill>
                <a:schemeClr val="tx1"/>
              </a:solidFill>
              <a:latin typeface="Raleway" panose="020B0604020202020204" charset="0"/>
            </a:endParaRP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sz="1800" i="0" dirty="0">
                <a:solidFill>
                  <a:schemeClr val="tx1"/>
                </a:solidFill>
                <a:latin typeface="Raleway" panose="020B0604020202020204" charset="0"/>
              </a:rPr>
              <a:t>Em cada 8 pessoas, 5 são homens e 3 </a:t>
            </a:r>
            <a:r>
              <a:rPr lang="pt-PT" sz="1800" i="0" dirty="0" smtClean="0">
                <a:solidFill>
                  <a:schemeClr val="tx1"/>
                </a:solidFill>
                <a:latin typeface="Raleway" panose="020B0604020202020204" charset="0"/>
              </a:rPr>
              <a:t>mulheres;</a:t>
            </a:r>
            <a:endParaRPr lang="pt-PT" sz="1800" i="0" dirty="0">
              <a:solidFill>
                <a:schemeClr val="tx1"/>
              </a:solidFill>
              <a:latin typeface="Raleway" panose="020B0604020202020204" charset="0"/>
            </a:endParaRP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sz="1800" i="0" dirty="0">
                <a:solidFill>
                  <a:schemeClr val="tx1"/>
                </a:solidFill>
                <a:latin typeface="Raleway" panose="020B0604020202020204" charset="0"/>
              </a:rPr>
              <a:t>Idades compreendidas entre 16 e 60 </a:t>
            </a:r>
            <a:r>
              <a:rPr lang="pt-PT" sz="1800" i="0" dirty="0" smtClean="0">
                <a:solidFill>
                  <a:schemeClr val="tx1"/>
                </a:solidFill>
                <a:latin typeface="Raleway" panose="020B0604020202020204" charset="0"/>
              </a:rPr>
              <a:t>anos.</a:t>
            </a:r>
            <a:endParaRPr lang="pt-PT" sz="1800" i="0" dirty="0">
              <a:solidFill>
                <a:schemeClr val="tx1"/>
              </a:solidFill>
              <a:latin typeface="Raleway" panose="020B060402020202020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244762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000" dirty="0" err="1" smtClean="0"/>
              <a:t>The</a:t>
            </a:r>
            <a:r>
              <a:rPr lang="pt-PT" sz="2000" dirty="0" smtClean="0"/>
              <a:t> Workshop</a:t>
            </a:r>
            <a:endParaRPr lang="pt-PT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199" y="1380550"/>
            <a:ext cx="8229600" cy="4696800"/>
          </a:xfrm>
        </p:spPr>
        <p:txBody>
          <a:bodyPr/>
          <a:lstStyle/>
          <a:p>
            <a:pPr algn="just">
              <a:buClr>
                <a:srgbClr val="C00000"/>
              </a:buClr>
              <a:buNone/>
            </a:pPr>
            <a:r>
              <a:rPr lang="pt-PT" sz="1800" dirty="0">
                <a:latin typeface="Raleway" panose="020B0604020202020204" charset="0"/>
                <a:cs typeface="Times New Roman" panose="02020603050405020304" pitchFamily="18" charset="0"/>
              </a:rPr>
              <a:t>Duração de </a:t>
            </a:r>
            <a:r>
              <a:rPr lang="pt-PT" sz="1800" b="1" dirty="0">
                <a:latin typeface="Raleway" panose="020B0604020202020204" charset="0"/>
                <a:cs typeface="Times New Roman" panose="02020603050405020304" pitchFamily="18" charset="0"/>
              </a:rPr>
              <a:t>nove dias </a:t>
            </a:r>
            <a:r>
              <a:rPr lang="pt-PT" sz="1800" dirty="0">
                <a:latin typeface="Raleway" panose="020B0604020202020204" charset="0"/>
                <a:cs typeface="Times New Roman" panose="02020603050405020304" pitchFamily="18" charset="0"/>
              </a:rPr>
              <a:t>na cidade de </a:t>
            </a:r>
            <a:r>
              <a:rPr lang="pt-PT" sz="1800" b="1" dirty="0" err="1">
                <a:latin typeface="Raleway" panose="020B0604020202020204" charset="0"/>
                <a:cs typeface="Times New Roman" panose="02020603050405020304" pitchFamily="18" charset="0"/>
              </a:rPr>
              <a:t>Stirling</a:t>
            </a:r>
            <a:r>
              <a:rPr lang="pt-PT" sz="1800" dirty="0">
                <a:latin typeface="Raleway" panose="020B0604020202020204" charset="0"/>
                <a:cs typeface="Times New Roman" panose="02020603050405020304" pitchFamily="18" charset="0"/>
              </a:rPr>
              <a:t>. </a:t>
            </a:r>
            <a:endParaRPr lang="pt-PT" sz="1800" dirty="0" smtClean="0">
              <a:latin typeface="Raleway" panose="020B060402020202020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PT" sz="1800" dirty="0">
              <a:latin typeface="Raleway" panose="020B060402020202020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PT" sz="1800" b="1" dirty="0">
                <a:solidFill>
                  <a:srgbClr val="A812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anose="020B0604020202020204" charset="0"/>
                <a:cs typeface="Times New Roman" panose="02020603050405020304" pitchFamily="18" charset="0"/>
              </a:rPr>
              <a:t>1º </a:t>
            </a:r>
            <a:r>
              <a:rPr lang="pt-PT" sz="1800" b="1" dirty="0" smtClean="0">
                <a:solidFill>
                  <a:srgbClr val="A812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anose="020B0604020202020204" charset="0"/>
                <a:cs typeface="Times New Roman" panose="02020603050405020304" pitchFamily="18" charset="0"/>
              </a:rPr>
              <a:t>parte</a:t>
            </a:r>
            <a:endParaRPr lang="pt-PT" sz="1800" b="1" dirty="0">
              <a:solidFill>
                <a:srgbClr val="A8122A"/>
              </a:solidFill>
              <a:latin typeface="Raleway" panose="020B060402020202020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PT" sz="1800" dirty="0">
                <a:latin typeface="Raleway" panose="020B0604020202020204" charset="0"/>
                <a:cs typeface="Times New Roman" panose="02020603050405020304" pitchFamily="18" charset="0"/>
              </a:rPr>
              <a:t>Primeiros 5 dias</a:t>
            </a:r>
          </a:p>
          <a:p>
            <a:pPr marL="0" indent="0" algn="just">
              <a:buNone/>
            </a:pPr>
            <a:endParaRPr lang="pt-PT" sz="800" dirty="0">
              <a:latin typeface="Raleway" panose="020B060402020202020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PT" sz="1800" dirty="0">
                <a:latin typeface="Raleway" panose="020B0604020202020204" charset="0"/>
                <a:cs typeface="Times New Roman" panose="02020603050405020304" pitchFamily="18" charset="0"/>
              </a:rPr>
              <a:t>Grupos divididos com base no género, idade e religião.</a:t>
            </a:r>
          </a:p>
          <a:p>
            <a:pPr algn="just">
              <a:buNone/>
            </a:pPr>
            <a:endParaRPr lang="pt-PT" sz="800" dirty="0">
              <a:latin typeface="Raleway" panose="020B060402020202020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PT" sz="1800" dirty="0">
                <a:latin typeface="Raleway" panose="020B0604020202020204" charset="0"/>
                <a:cs typeface="Times New Roman" panose="02020603050405020304" pitchFamily="18" charset="0"/>
              </a:rPr>
              <a:t>Reflexão, discussão de problemas e a origem do conflito;</a:t>
            </a:r>
          </a:p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PT" sz="1800" dirty="0">
                <a:latin typeface="Raleway" panose="020B0604020202020204" charset="0"/>
                <a:cs typeface="Times New Roman" panose="02020603050405020304" pitchFamily="18" charset="0"/>
              </a:rPr>
              <a:t> Estudo do comportamento do grupo.</a:t>
            </a:r>
            <a:endParaRPr lang="pt-PT" sz="1800" dirty="0">
              <a:latin typeface="Raleway" panose="020B0604020202020204" charset="0"/>
            </a:endParaRPr>
          </a:p>
          <a:p>
            <a:pPr>
              <a:buNone/>
            </a:pPr>
            <a:endParaRPr lang="pt-PT" sz="800" dirty="0" smtClean="0"/>
          </a:p>
          <a:p>
            <a:pPr algn="just">
              <a:lnSpc>
                <a:spcPct val="150000"/>
              </a:lnSpc>
              <a:buNone/>
            </a:pPr>
            <a:r>
              <a:rPr lang="pt-PT" sz="1800" dirty="0">
                <a:latin typeface="Raleway" panose="020B0604020202020204" charset="0"/>
                <a:cs typeface="Times New Roman" panose="02020603050405020304" pitchFamily="18" charset="0"/>
              </a:rPr>
              <a:t>Exercício intergrupal:</a:t>
            </a:r>
          </a:p>
          <a:p>
            <a:pPr algn="just">
              <a:lnSpc>
                <a:spcPct val="150000"/>
              </a:lnSpc>
              <a:buNone/>
            </a:pPr>
            <a:endParaRPr lang="pt-PT" sz="800" dirty="0">
              <a:latin typeface="Raleway" panose="020B060402020202020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PT" sz="1800" dirty="0">
                <a:latin typeface="Raleway" panose="020B0604020202020204" charset="0"/>
                <a:cs typeface="Times New Roman" panose="02020603050405020304" pitchFamily="18" charset="0"/>
              </a:rPr>
              <a:t>Estudo livre;</a:t>
            </a:r>
          </a:p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PT" sz="1800" dirty="0">
                <a:latin typeface="Raleway" panose="020B0604020202020204" charset="0"/>
                <a:cs typeface="Times New Roman" panose="02020603050405020304" pitchFamily="18" charset="0"/>
              </a:rPr>
              <a:t>Desenvolvimento interno e interação</a:t>
            </a:r>
            <a:r>
              <a:rPr lang="pt-PT" sz="1800" dirty="0" smtClean="0">
                <a:latin typeface="Raleway" panose="020B060402020202020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None/>
            </a:pPr>
            <a:endParaRPr lang="pt-PT" sz="800" dirty="0">
              <a:latin typeface="Raleway" panose="020B060402020202020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t-PT" sz="1800" dirty="0" smtClean="0">
                <a:latin typeface="Raleway" panose="020B0604020202020204" charset="0"/>
                <a:cs typeface="Times New Roman" panose="02020603050405020304" pitchFamily="18" charset="0"/>
              </a:rPr>
              <a:t>A  </a:t>
            </a:r>
            <a:r>
              <a:rPr lang="pt-PT" sz="1800" dirty="0">
                <a:latin typeface="Raleway" panose="020B0604020202020204" charset="0"/>
                <a:cs typeface="Times New Roman" panose="02020603050405020304" pitchFamily="18" charset="0"/>
              </a:rPr>
              <a:t>compreensão adquirida deveria transitar sob a forma de mudança de comportamento para Belfast.</a:t>
            </a:r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2871773772"/>
      </p:ext>
    </p:extLst>
  </p:cSld>
  <p:clrMapOvr>
    <a:masterClrMapping/>
  </p:clrMapOvr>
</p:sld>
</file>

<file path=ppt/theme/theme1.xml><?xml version="1.0" encoding="utf-8"?>
<a:theme xmlns:a="http://schemas.openxmlformats.org/drawingml/2006/main" name="Othell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946</Words>
  <Application>Microsoft Office PowerPoint</Application>
  <PresentationFormat>On-screen Show (4:3)</PresentationFormat>
  <Paragraphs>165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Raleway</vt:lpstr>
      <vt:lpstr>Merriweather</vt:lpstr>
      <vt:lpstr>Wingdings</vt:lpstr>
      <vt:lpstr>Times New Roman</vt:lpstr>
      <vt:lpstr>Othello template</vt:lpstr>
      <vt:lpstr>The Belfast Workshop:  An Application of Group Techniques To a Destructive Confict</vt:lpstr>
      <vt:lpstr>About this template</vt:lpstr>
      <vt:lpstr>Estrutura da apresentação</vt:lpstr>
      <vt:lpstr>Contexto Histórico</vt:lpstr>
      <vt:lpstr>Method</vt:lpstr>
      <vt:lpstr>Development and setup of the workshop</vt:lpstr>
      <vt:lpstr>Slide 7</vt:lpstr>
      <vt:lpstr>Slide 8</vt:lpstr>
      <vt:lpstr>The Workshop</vt:lpstr>
      <vt:lpstr>Slide 10</vt:lpstr>
      <vt:lpstr>Slide 11</vt:lpstr>
      <vt:lpstr>Group Behavior</vt:lpstr>
      <vt:lpstr>Slide 13</vt:lpstr>
      <vt:lpstr>Slide 14</vt:lpstr>
      <vt:lpstr>Individual Reactions</vt:lpstr>
      <vt:lpstr>Conclusion</vt:lpstr>
      <vt:lpstr>Conclusion (Vantagens)</vt:lpstr>
      <vt:lpstr>Conclusão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Belfast Workshop:  An Application of Group Techniques To a Destructive Confict</dc:title>
  <dc:creator>Ana Grilo</dc:creator>
  <cp:lastModifiedBy>sbento</cp:lastModifiedBy>
  <cp:revision>36</cp:revision>
  <dcterms:modified xsi:type="dcterms:W3CDTF">2016-04-06T16:11:14Z</dcterms:modified>
</cp:coreProperties>
</file>